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Inter"/>
      <p:regular r:id="rId60"/>
      <p:bold r:id="rId61"/>
      <p:italic r:id="rId62"/>
      <p:boldItalic r:id="rId63"/>
    </p:embeddedFont>
    <p:embeddedFont>
      <p:font typeface="Instrument Sans SemiBold"/>
      <p:regular r:id="rId64"/>
      <p:bold r:id="rId65"/>
      <p:italic r:id="rId66"/>
      <p:boldItalic r:id="rId67"/>
    </p:embeddedFont>
    <p:embeddedFont>
      <p:font typeface="Urbanist SemiBold"/>
      <p:regular r:id="rId68"/>
      <p:bold r:id="rId69"/>
      <p:italic r:id="rId70"/>
      <p:boldItalic r:id="rId71"/>
    </p:embeddedFont>
    <p:embeddedFont>
      <p:font typeface="Instrument Sans"/>
      <p:regular r:id="rId72"/>
      <p:bold r:id="rId73"/>
      <p:italic r:id="rId74"/>
      <p:boldItalic r:id="rId75"/>
    </p:embeddedFont>
    <p:embeddedFont>
      <p:font typeface="Inter Light"/>
      <p:regular r:id="rId76"/>
      <p:bold r:id="rId77"/>
      <p:italic r:id="rId78"/>
      <p:boldItalic r:id="rId79"/>
    </p:embeddedFont>
    <p:embeddedFont>
      <p:font typeface="Inter SemiBold"/>
      <p:regular r:id="rId80"/>
      <p:bold r:id="rId81"/>
      <p:italic r:id="rId82"/>
      <p:boldItalic r:id="rId83"/>
    </p:embeddedFont>
    <p:embeddedFont>
      <p:font typeface="Instrument Sans Medium"/>
      <p:regular r:id="rId84"/>
      <p:bold r:id="rId85"/>
      <p:italic r:id="rId86"/>
      <p:boldItalic r:id="rId87"/>
    </p:embeddedFont>
    <p:embeddedFont>
      <p:font typeface="Urbanist Medium"/>
      <p:regular r:id="rId88"/>
      <p:bold r:id="rId89"/>
      <p:italic r:id="rId90"/>
      <p:boldItalic r:id="rId91"/>
    </p:embeddedFont>
    <p:embeddedFont>
      <p:font typeface="Urbanist"/>
      <p:regular r:id="rId92"/>
      <p:bold r:id="rId93"/>
      <p:italic r:id="rId94"/>
      <p:boldItalic r:id="rId95"/>
    </p:embeddedFont>
    <p:embeddedFont>
      <p:font typeface="Open Sans SemiBold"/>
      <p:regular r:id="rId96"/>
      <p:bold r:id="rId97"/>
      <p:italic r:id="rId98"/>
      <p:boldItalic r:id="rId99"/>
    </p:embeddedFont>
    <p:embeddedFont>
      <p:font typeface="Open Sans Medium"/>
      <p:regular r:id="rId100"/>
      <p:bold r:id="rId101"/>
      <p:italic r:id="rId102"/>
      <p:boldItalic r:id="rId103"/>
    </p:embeddedFont>
    <p:embeddedFont>
      <p:font typeface="Inter Medium"/>
      <p:regular r:id="rId104"/>
      <p:bold r:id="rId105"/>
      <p:italic r:id="rId106"/>
      <p:boldItalic r:id="rId107"/>
    </p:embeddedFont>
    <p:embeddedFont>
      <p:font typeface="Open Sans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63">
          <p15:clr>
            <a:srgbClr val="747775"/>
          </p15:clr>
        </p15:guide>
        <p15:guide id="2" orient="horz" pos="1323">
          <p15:clr>
            <a:srgbClr val="747775"/>
          </p15:clr>
        </p15:guide>
        <p15:guide id="3" orient="horz" pos="946">
          <p15:clr>
            <a:srgbClr val="747775"/>
          </p15:clr>
        </p15:guide>
        <p15:guide id="4" orient="horz" pos="864">
          <p15:clr>
            <a:srgbClr val="747775"/>
          </p15:clr>
        </p15:guide>
        <p15:guide id="5" orient="horz" pos="43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FFFEF9-3BDE-4414-97B7-26D7CC6C660C}">
  <a:tblStyle styleId="{8EFFFEF9-3BDE-4414-97B7-26D7CC6C66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3"/>
        <p:guide pos="1323" orient="horz"/>
        <p:guide pos="946" orient="horz"/>
        <p:guide pos="864" orient="horz"/>
        <p:guide pos="43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InterMedium-boldItalic.fntdata"/><Relationship Id="rId106" Type="http://schemas.openxmlformats.org/officeDocument/2006/relationships/font" Target="fonts/InterMedium-italic.fntdata"/><Relationship Id="rId105" Type="http://schemas.openxmlformats.org/officeDocument/2006/relationships/font" Target="fonts/InterMedium-bold.fntdata"/><Relationship Id="rId104" Type="http://schemas.openxmlformats.org/officeDocument/2006/relationships/font" Target="fonts/InterMedium-regular.fntdata"/><Relationship Id="rId109" Type="http://schemas.openxmlformats.org/officeDocument/2006/relationships/font" Target="fonts/OpenSans-bold.fntdata"/><Relationship Id="rId108" Type="http://schemas.openxmlformats.org/officeDocument/2006/relationships/font" Target="fonts/Open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Medium-boldItalic.fntdata"/><Relationship Id="rId102" Type="http://schemas.openxmlformats.org/officeDocument/2006/relationships/font" Target="fonts/OpenSansMedium-italic.fntdata"/><Relationship Id="rId101" Type="http://schemas.openxmlformats.org/officeDocument/2006/relationships/font" Target="fonts/OpenSansMedium-bold.fntdata"/><Relationship Id="rId100" Type="http://schemas.openxmlformats.org/officeDocument/2006/relationships/font" Target="fonts/OpenSansMedium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Urbanist-boldItalic.fntdata"/><Relationship Id="rId94" Type="http://schemas.openxmlformats.org/officeDocument/2006/relationships/font" Target="fonts/Urbanist-italic.fntdata"/><Relationship Id="rId97" Type="http://schemas.openxmlformats.org/officeDocument/2006/relationships/font" Target="fonts/OpenSansSemiBold-bold.fntdata"/><Relationship Id="rId96" Type="http://schemas.openxmlformats.org/officeDocument/2006/relationships/font" Target="fonts/OpenSansSemiBold-regular.fntdata"/><Relationship Id="rId11" Type="http://schemas.openxmlformats.org/officeDocument/2006/relationships/slide" Target="slides/slide5.xml"/><Relationship Id="rId99" Type="http://schemas.openxmlformats.org/officeDocument/2006/relationships/font" Target="fonts/OpenSansSemiBold-boldItalic.fntdata"/><Relationship Id="rId10" Type="http://schemas.openxmlformats.org/officeDocument/2006/relationships/slide" Target="slides/slide4.xml"/><Relationship Id="rId98" Type="http://schemas.openxmlformats.org/officeDocument/2006/relationships/font" Target="fonts/OpenSans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UrbanistMedium-boldItalic.fntdata"/><Relationship Id="rId90" Type="http://schemas.openxmlformats.org/officeDocument/2006/relationships/font" Target="fonts/UrbanistMedium-italic.fntdata"/><Relationship Id="rId93" Type="http://schemas.openxmlformats.org/officeDocument/2006/relationships/font" Target="fonts/Urbanist-bold.fntdata"/><Relationship Id="rId92" Type="http://schemas.openxmlformats.org/officeDocument/2006/relationships/font" Target="fonts/Urbanist-regular.fntdata"/><Relationship Id="rId15" Type="http://schemas.openxmlformats.org/officeDocument/2006/relationships/slide" Target="slides/slide9.xml"/><Relationship Id="rId110" Type="http://schemas.openxmlformats.org/officeDocument/2006/relationships/font" Target="fonts/OpenSans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OpenSans-boldItalic.fntdata"/><Relationship Id="rId84" Type="http://schemas.openxmlformats.org/officeDocument/2006/relationships/font" Target="fonts/InstrumentSansMedium-regular.fntdata"/><Relationship Id="rId83" Type="http://schemas.openxmlformats.org/officeDocument/2006/relationships/font" Target="fonts/InterSemiBold-boldItalic.fntdata"/><Relationship Id="rId86" Type="http://schemas.openxmlformats.org/officeDocument/2006/relationships/font" Target="fonts/InstrumentSansMedium-italic.fntdata"/><Relationship Id="rId85" Type="http://schemas.openxmlformats.org/officeDocument/2006/relationships/font" Target="fonts/InstrumentSansMedium-bold.fntdata"/><Relationship Id="rId88" Type="http://schemas.openxmlformats.org/officeDocument/2006/relationships/font" Target="fonts/UrbanistMedium-regular.fntdata"/><Relationship Id="rId87" Type="http://schemas.openxmlformats.org/officeDocument/2006/relationships/font" Target="fonts/InstrumentSansMedium-boldItalic.fntdata"/><Relationship Id="rId89" Type="http://schemas.openxmlformats.org/officeDocument/2006/relationships/font" Target="fonts/UrbanistMedium-bold.fntdata"/><Relationship Id="rId80" Type="http://schemas.openxmlformats.org/officeDocument/2006/relationships/font" Target="fonts/InterSemiBold-regular.fntdata"/><Relationship Id="rId82" Type="http://schemas.openxmlformats.org/officeDocument/2006/relationships/font" Target="fonts/InterSemiBold-italic.fntdata"/><Relationship Id="rId81" Type="http://schemas.openxmlformats.org/officeDocument/2006/relationships/font" Target="fonts/Inter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strumentSans-bold.fntdata"/><Relationship Id="rId72" Type="http://schemas.openxmlformats.org/officeDocument/2006/relationships/font" Target="fonts/InstrumentSans-regular.fntdata"/><Relationship Id="rId75" Type="http://schemas.openxmlformats.org/officeDocument/2006/relationships/font" Target="fonts/InstrumentSans-boldItalic.fntdata"/><Relationship Id="rId74" Type="http://schemas.openxmlformats.org/officeDocument/2006/relationships/font" Target="fonts/InstrumentSans-italic.fntdata"/><Relationship Id="rId77" Type="http://schemas.openxmlformats.org/officeDocument/2006/relationships/font" Target="fonts/InterLight-bold.fntdata"/><Relationship Id="rId76" Type="http://schemas.openxmlformats.org/officeDocument/2006/relationships/font" Target="fonts/InterLight-regular.fntdata"/><Relationship Id="rId79" Type="http://schemas.openxmlformats.org/officeDocument/2006/relationships/font" Target="fonts/InterLight-boldItalic.fntdata"/><Relationship Id="rId78" Type="http://schemas.openxmlformats.org/officeDocument/2006/relationships/font" Target="fonts/InterLight-italic.fntdata"/><Relationship Id="rId71" Type="http://schemas.openxmlformats.org/officeDocument/2006/relationships/font" Target="fonts/UrbanistSemiBold-boldItalic.fntdata"/><Relationship Id="rId70" Type="http://schemas.openxmlformats.org/officeDocument/2006/relationships/font" Target="fonts/UrbanistSemiBold-italic.fntdata"/><Relationship Id="rId62" Type="http://schemas.openxmlformats.org/officeDocument/2006/relationships/font" Target="fonts/Inter-italic.fntdata"/><Relationship Id="rId61" Type="http://schemas.openxmlformats.org/officeDocument/2006/relationships/font" Target="fonts/Inter-bold.fntdata"/><Relationship Id="rId64" Type="http://schemas.openxmlformats.org/officeDocument/2006/relationships/font" Target="fonts/InstrumentSansSemiBold-regular.fntdata"/><Relationship Id="rId63" Type="http://schemas.openxmlformats.org/officeDocument/2006/relationships/font" Target="fonts/Inter-boldItalic.fntdata"/><Relationship Id="rId66" Type="http://schemas.openxmlformats.org/officeDocument/2006/relationships/font" Target="fonts/InstrumentSansSemiBold-italic.fntdata"/><Relationship Id="rId65" Type="http://schemas.openxmlformats.org/officeDocument/2006/relationships/font" Target="fonts/InstrumentSansSemiBold-bold.fntdata"/><Relationship Id="rId68" Type="http://schemas.openxmlformats.org/officeDocument/2006/relationships/font" Target="fonts/UrbanistSemiBold-regular.fntdata"/><Relationship Id="rId67" Type="http://schemas.openxmlformats.org/officeDocument/2006/relationships/font" Target="fonts/InstrumentSansSemiBold-boldItalic.fntdata"/><Relationship Id="rId60" Type="http://schemas.openxmlformats.org/officeDocument/2006/relationships/font" Target="fonts/Inter-regular.fntdata"/><Relationship Id="rId69" Type="http://schemas.openxmlformats.org/officeDocument/2006/relationships/font" Target="fonts/UrbanistSemiBold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437f2d0e8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437f2d0e8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43deea4b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43deea4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b42872bea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b42872bea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b424399f0b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b424399f0b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b43deea4b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b43deea4b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b437f2d0e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b437f2d0e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b47c639a8d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b47c639a8d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b47c639a8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b47c639a8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b43deea4bd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b43deea4bd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b47c639a8d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b47c639a8d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b43deea4b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b43deea4b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4566594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4566594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b437f2d0e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b437f2d0e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437f2d0e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437f2d0e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b437f2d0e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b437f2d0e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b43deea4b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b43deea4b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b43deea4bd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b43deea4bd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b437f2d0e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b437f2d0e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b424399f0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b424399f0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b424399f0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b424399f0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b43deea4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b43deea4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b424399f0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b424399f0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43deea4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b43deea4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b424399f0b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b424399f0b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b42872bea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b42872bea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b437f2d0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b437f2d0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b424399f0b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b424399f0b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b43deea4b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b43deea4b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b43deea4b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b43deea4b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b42872bea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b42872bea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b437f2d0e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b437f2d0e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b437f2d0e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b437f2d0e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b43deea4b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b43deea4b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47c639a8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b47c639a8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b424399f0b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b424399f0b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b47c639a8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b47c639a8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b43deea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b43deea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b424399f0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b424399f0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b424399f0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b424399f0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b424399f0b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b424399f0b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b424399f0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3b424399f0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b424399f0b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b424399f0b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b42872bea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b42872bea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b424399f0b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3b424399f0b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424399f0b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b424399f0b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b424399f0b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b424399f0b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3b42872bea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3b42872bea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b424399f0b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b424399f0b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b424399f0b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b424399f0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424399f0b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b424399f0b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b43deea4bd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b43deea4bd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b42872bea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b42872bea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b437f2d0e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b437f2d0e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616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6.jpg"/><Relationship Id="rId8" Type="http://schemas.openxmlformats.org/officeDocument/2006/relationships/image" Target="../media/image47.png"/><Relationship Id="rId11" Type="http://schemas.openxmlformats.org/officeDocument/2006/relationships/image" Target="../media/image7.jpg"/><Relationship Id="rId10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Relationship Id="rId5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3.gif"/><Relationship Id="rId5" Type="http://schemas.openxmlformats.org/officeDocument/2006/relationships/image" Target="../media/image28.gif"/><Relationship Id="rId6" Type="http://schemas.openxmlformats.org/officeDocument/2006/relationships/image" Target="../media/image25.gif"/><Relationship Id="rId7" Type="http://schemas.openxmlformats.org/officeDocument/2006/relationships/image" Target="../media/image31.gif"/><Relationship Id="rId8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Relationship Id="rId5" Type="http://schemas.openxmlformats.org/officeDocument/2006/relationships/image" Target="../media/image29.gif"/><Relationship Id="rId6" Type="http://schemas.openxmlformats.org/officeDocument/2006/relationships/image" Target="../media/image30.gif"/><Relationship Id="rId7" Type="http://schemas.openxmlformats.org/officeDocument/2006/relationships/image" Target="../media/image33.gif"/><Relationship Id="rId8" Type="http://schemas.openxmlformats.org/officeDocument/2006/relationships/image" Target="../media/image3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6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Relationship Id="rId4" Type="http://schemas.openxmlformats.org/officeDocument/2006/relationships/image" Target="../media/image26.gif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57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5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7.gif"/><Relationship Id="rId5" Type="http://schemas.openxmlformats.org/officeDocument/2006/relationships/image" Target="../media/image43.gif"/><Relationship Id="rId6" Type="http://schemas.openxmlformats.org/officeDocument/2006/relationships/image" Target="../media/image40.gif"/><Relationship Id="rId7" Type="http://schemas.openxmlformats.org/officeDocument/2006/relationships/image" Target="../media/image46.gif"/><Relationship Id="rId8" Type="http://schemas.openxmlformats.org/officeDocument/2006/relationships/image" Target="../media/image1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gif"/><Relationship Id="rId4" Type="http://schemas.openxmlformats.org/officeDocument/2006/relationships/image" Target="../media/image26.gif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19.gif"/><Relationship Id="rId5" Type="http://schemas.openxmlformats.org/officeDocument/2006/relationships/image" Target="../media/image5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1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19.gif"/><Relationship Id="rId5" Type="http://schemas.openxmlformats.org/officeDocument/2006/relationships/image" Target="../media/image29.gif"/><Relationship Id="rId6" Type="http://schemas.openxmlformats.org/officeDocument/2006/relationships/image" Target="../media/image30.gif"/><Relationship Id="rId7" Type="http://schemas.openxmlformats.org/officeDocument/2006/relationships/image" Target="../media/image33.gif"/><Relationship Id="rId8" Type="http://schemas.openxmlformats.org/officeDocument/2006/relationships/image" Target="../media/image3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7.jpg"/><Relationship Id="rId5" Type="http://schemas.openxmlformats.org/officeDocument/2006/relationships/image" Target="../media/image15.png"/><Relationship Id="rId6" Type="http://schemas.openxmlformats.org/officeDocument/2006/relationships/image" Target="../media/image13.jpg"/><Relationship Id="rId7" Type="http://schemas.openxmlformats.org/officeDocument/2006/relationships/image" Target="../media/image12.jpg"/><Relationship Id="rId8" Type="http://schemas.openxmlformats.org/officeDocument/2006/relationships/image" Target="../media/image62.gif"/><Relationship Id="rId11" Type="http://schemas.openxmlformats.org/officeDocument/2006/relationships/image" Target="../media/image50.png"/><Relationship Id="rId10" Type="http://schemas.openxmlformats.org/officeDocument/2006/relationships/image" Target="../media/image18.jpg"/><Relationship Id="rId12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Relationship Id="rId4" Type="http://schemas.openxmlformats.org/officeDocument/2006/relationships/image" Target="../media/image54.jpg"/><Relationship Id="rId5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20.gif"/><Relationship Id="rId6" Type="http://schemas.openxmlformats.org/officeDocument/2006/relationships/image" Target="../media/image36.gif"/><Relationship Id="rId7" Type="http://schemas.openxmlformats.org/officeDocument/2006/relationships/image" Target="../media/image22.gif"/><Relationship Id="rId8" Type="http://schemas.openxmlformats.org/officeDocument/2006/relationships/image" Target="../media/image2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6850" y="3337800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>
            <p:ph idx="4294967295" type="subTitle"/>
          </p:nvPr>
        </p:nvSpPr>
        <p:spPr>
          <a:xfrm>
            <a:off x="339271" y="3210981"/>
            <a:ext cx="3659700" cy="818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 Platform Builder for the Israeli Quantum Ecosystem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0" name="Google Shape;440;p41"/>
          <p:cNvSpPr txBox="1"/>
          <p:nvPr>
            <p:ph idx="4294967295" type="subTitle"/>
          </p:nvPr>
        </p:nvSpPr>
        <p:spPr>
          <a:xfrm>
            <a:off x="332695" y="4127475"/>
            <a:ext cx="1855500" cy="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Quarter /  Jan 26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98" y="470338"/>
            <a:ext cx="628900" cy="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1"/>
          <p:cNvSpPr txBox="1"/>
          <p:nvPr>
            <p:ph type="title"/>
          </p:nvPr>
        </p:nvSpPr>
        <p:spPr>
          <a:xfrm>
            <a:off x="321166" y="1166297"/>
            <a:ext cx="39846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Qubit: </a:t>
            </a:r>
            <a:endParaRPr sz="3600">
              <a:solidFill>
                <a:srgbClr val="FEFEF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Building Israel's Quantum Future</a:t>
            </a:r>
            <a:r>
              <a:rPr lang="en" sz="36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43" name="Google Shape;44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205" y="3115252"/>
            <a:ext cx="4144875" cy="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 title="WhatsApp Image 2026-01-01 at 5.04.25 PM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3525" y="3121837"/>
            <a:ext cx="3397100" cy="22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 title="WhatsApp Image 2026-01-01 at 5.04.25 PM (1)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0669" y="670995"/>
            <a:ext cx="2757000" cy="183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 title="b51d721a-9a06-46e6-b47b-5f800cb72759.jpg"/>
          <p:cNvPicPr preferRelativeResize="0"/>
          <p:nvPr/>
        </p:nvPicPr>
        <p:blipFill rotWithShape="1">
          <a:blip r:embed="rId9">
            <a:alphaModFix/>
          </a:blip>
          <a:srcRect b="10816" l="3173" r="3201" t="19666"/>
          <a:stretch/>
        </p:blipFill>
        <p:spPr>
          <a:xfrm>
            <a:off x="7280894" y="671000"/>
            <a:ext cx="1855427" cy="18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 title="DSC09269111.jpg"/>
          <p:cNvPicPr preferRelativeResize="0"/>
          <p:nvPr/>
        </p:nvPicPr>
        <p:blipFill rotWithShape="1">
          <a:blip r:embed="rId10">
            <a:alphaModFix/>
          </a:blip>
          <a:srcRect b="0" l="13152" r="9477" t="0"/>
          <a:stretch/>
        </p:blipFill>
        <p:spPr>
          <a:xfrm>
            <a:off x="7088761" y="2544173"/>
            <a:ext cx="2061809" cy="19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 title="ea1633c1-d00b-4615-83b6-311ba5713924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7641" y="2544173"/>
            <a:ext cx="2553584" cy="191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5143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22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0"/>
          <p:cNvSpPr/>
          <p:nvPr/>
        </p:nvSpPr>
        <p:spPr>
          <a:xfrm>
            <a:off x="241750" y="1493487"/>
            <a:ext cx="2101200" cy="26997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3" name="Google Shape;663;p50"/>
          <p:cNvSpPr/>
          <p:nvPr/>
        </p:nvSpPr>
        <p:spPr>
          <a:xfrm>
            <a:off x="2436850" y="1493487"/>
            <a:ext cx="2101200" cy="26997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4" name="Google Shape;664;p50"/>
          <p:cNvSpPr/>
          <p:nvPr/>
        </p:nvSpPr>
        <p:spPr>
          <a:xfrm>
            <a:off x="4631950" y="1493487"/>
            <a:ext cx="2101200" cy="26997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5" name="Google Shape;665;p50"/>
          <p:cNvSpPr/>
          <p:nvPr/>
        </p:nvSpPr>
        <p:spPr>
          <a:xfrm>
            <a:off x="6827050" y="1493487"/>
            <a:ext cx="2101200" cy="26997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6" name="Google Shape;666;p50"/>
          <p:cNvSpPr/>
          <p:nvPr/>
        </p:nvSpPr>
        <p:spPr>
          <a:xfrm>
            <a:off x="228600" y="1248302"/>
            <a:ext cx="2101200" cy="2918400"/>
          </a:xfrm>
          <a:prstGeom prst="roundRect">
            <a:avLst>
              <a:gd fmla="val 9631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7" name="Google Shape;667;p50"/>
          <p:cNvSpPr/>
          <p:nvPr/>
        </p:nvSpPr>
        <p:spPr>
          <a:xfrm>
            <a:off x="2423700" y="1248186"/>
            <a:ext cx="2101200" cy="2918400"/>
          </a:xfrm>
          <a:prstGeom prst="roundRect">
            <a:avLst>
              <a:gd fmla="val 9631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8" name="Google Shape;668;p50"/>
          <p:cNvSpPr/>
          <p:nvPr/>
        </p:nvSpPr>
        <p:spPr>
          <a:xfrm>
            <a:off x="4618800" y="1248186"/>
            <a:ext cx="2101200" cy="2918400"/>
          </a:xfrm>
          <a:prstGeom prst="roundRect">
            <a:avLst>
              <a:gd fmla="val 9631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9" name="Google Shape;669;p50"/>
          <p:cNvSpPr/>
          <p:nvPr/>
        </p:nvSpPr>
        <p:spPr>
          <a:xfrm>
            <a:off x="6813900" y="1248233"/>
            <a:ext cx="2101200" cy="2918400"/>
          </a:xfrm>
          <a:prstGeom prst="roundRect">
            <a:avLst>
              <a:gd fmla="val 9631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0" name="Google Shape;670;p5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Quarter Month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p5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Year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2" name="Google Shape;672;p5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Company Name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50"/>
          <p:cNvSpPr txBox="1"/>
          <p:nvPr>
            <p:ph idx="5" type="subTitle"/>
          </p:nvPr>
        </p:nvSpPr>
        <p:spPr>
          <a:xfrm>
            <a:off x="422875" y="1614218"/>
            <a:ext cx="1950900" cy="5160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Quantum Executive Overview</a:t>
            </a:r>
            <a:endParaRPr sz="1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74" name="Google Shape;674;p50"/>
          <p:cNvSpPr txBox="1"/>
          <p:nvPr>
            <p:ph idx="7" type="body"/>
          </p:nvPr>
        </p:nvSpPr>
        <p:spPr>
          <a:xfrm>
            <a:off x="398250" y="2354034"/>
            <a:ext cx="1761900" cy="1280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1-2 hour focused lecture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Quick Quantum 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Fundamentals for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business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leaders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Strategic insights for informed decision makers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50"/>
          <p:cNvSpPr txBox="1"/>
          <p:nvPr>
            <p:ph idx="9" type="subTitle"/>
          </p:nvPr>
        </p:nvSpPr>
        <p:spPr>
          <a:xfrm>
            <a:off x="2563500" y="1658324"/>
            <a:ext cx="1096500" cy="474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CTO </a:t>
            </a:r>
            <a:br>
              <a:rPr lang="en" sz="1400">
                <a:solidFill>
                  <a:srgbClr val="FFFFF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r>
              <a:rPr lang="en" sz="1400">
                <a:solidFill>
                  <a:srgbClr val="FFFFF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Workshop</a:t>
            </a:r>
            <a:endParaRPr sz="1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76" name="Google Shape;676;p50"/>
          <p:cNvSpPr txBox="1"/>
          <p:nvPr>
            <p:ph idx="14" type="body"/>
          </p:nvPr>
        </p:nvSpPr>
        <p:spPr>
          <a:xfrm>
            <a:off x="2563500" y="2356562"/>
            <a:ext cx="18216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9 hours full day intensive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None/>
            </a:pP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Enterprise leadership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Start with Quantum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fundamentals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Strategic planning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Business impact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7" name="Google Shape;677;p50"/>
          <p:cNvSpPr txBox="1"/>
          <p:nvPr>
            <p:ph idx="16" type="subTitle"/>
          </p:nvPr>
        </p:nvSpPr>
        <p:spPr>
          <a:xfrm>
            <a:off x="4804993" y="1742857"/>
            <a:ext cx="1096500" cy="391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Developers Workshop</a:t>
            </a:r>
            <a:endParaRPr sz="1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78" name="Google Shape;678;p50"/>
          <p:cNvSpPr txBox="1"/>
          <p:nvPr>
            <p:ph idx="18" type="body"/>
          </p:nvPr>
        </p:nvSpPr>
        <p:spPr>
          <a:xfrm>
            <a:off x="4671900" y="2354034"/>
            <a:ext cx="1995000" cy="162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9 hours full day intensive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None/>
            </a:pP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Technical implementation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Hands on coding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Real world tools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50"/>
          <p:cNvSpPr txBox="1"/>
          <p:nvPr>
            <p:ph idx="20" type="subTitle"/>
          </p:nvPr>
        </p:nvSpPr>
        <p:spPr>
          <a:xfrm>
            <a:off x="6967675" y="1741556"/>
            <a:ext cx="1821600" cy="391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High School Quantum Program</a:t>
            </a:r>
            <a:endParaRPr sz="1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0" name="Google Shape;680;p50"/>
          <p:cNvSpPr txBox="1"/>
          <p:nvPr>
            <p:ph idx="22" type="body"/>
          </p:nvPr>
        </p:nvSpPr>
        <p:spPr>
          <a:xfrm>
            <a:off x="6953700" y="2361723"/>
            <a:ext cx="1761900" cy="168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Interactive Quantum fundamentals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Inspire next-generation innovators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Hands on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demonstrations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for teenagers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p50"/>
          <p:cNvSpPr txBox="1"/>
          <p:nvPr>
            <p:ph idx="4294967295" type="title"/>
          </p:nvPr>
        </p:nvSpPr>
        <p:spPr>
          <a:xfrm>
            <a:off x="321300" y="513951"/>
            <a:ext cx="55809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Inter Medium"/>
                <a:ea typeface="Inter Medium"/>
                <a:cs typeface="Inter Medium"/>
                <a:sym typeface="Inter Medium"/>
              </a:rPr>
              <a:t>Workshops &amp; Courses</a:t>
            </a:r>
            <a:endParaRPr sz="3400"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682" name="Google Shape;682;p50"/>
          <p:cNvGrpSpPr/>
          <p:nvPr/>
        </p:nvGrpSpPr>
        <p:grpSpPr>
          <a:xfrm rot="10800000">
            <a:off x="1983325" y="1389472"/>
            <a:ext cx="205350" cy="200075"/>
            <a:chOff x="1833300" y="2224650"/>
            <a:chExt cx="205350" cy="200075"/>
          </a:xfrm>
        </p:grpSpPr>
        <p:cxnSp>
          <p:nvCxnSpPr>
            <p:cNvPr id="683" name="Google Shape;683;p50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4" name="Google Shape;684;p50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85" name="Google Shape;685;p50"/>
          <p:cNvGrpSpPr/>
          <p:nvPr/>
        </p:nvGrpSpPr>
        <p:grpSpPr>
          <a:xfrm rot="10800000">
            <a:off x="4178350" y="1389472"/>
            <a:ext cx="205350" cy="200075"/>
            <a:chOff x="1833300" y="2224650"/>
            <a:chExt cx="205350" cy="200075"/>
          </a:xfrm>
        </p:grpSpPr>
        <p:cxnSp>
          <p:nvCxnSpPr>
            <p:cNvPr id="686" name="Google Shape;686;p50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7" name="Google Shape;687;p50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88" name="Google Shape;688;p50"/>
          <p:cNvGrpSpPr/>
          <p:nvPr/>
        </p:nvGrpSpPr>
        <p:grpSpPr>
          <a:xfrm rot="10800000">
            <a:off x="6373375" y="1389472"/>
            <a:ext cx="205350" cy="200075"/>
            <a:chOff x="1833300" y="2224650"/>
            <a:chExt cx="205350" cy="200075"/>
          </a:xfrm>
        </p:grpSpPr>
        <p:cxnSp>
          <p:nvCxnSpPr>
            <p:cNvPr id="689" name="Google Shape;689;p50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50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91" name="Google Shape;691;p50"/>
          <p:cNvGrpSpPr/>
          <p:nvPr/>
        </p:nvGrpSpPr>
        <p:grpSpPr>
          <a:xfrm rot="10800000">
            <a:off x="8568400" y="1389472"/>
            <a:ext cx="205350" cy="200075"/>
            <a:chOff x="1833300" y="2224650"/>
            <a:chExt cx="205350" cy="200075"/>
          </a:xfrm>
        </p:grpSpPr>
        <p:cxnSp>
          <p:nvCxnSpPr>
            <p:cNvPr id="692" name="Google Shape;692;p50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3" name="Google Shape;693;p50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 txBox="1"/>
          <p:nvPr>
            <p:ph type="title"/>
          </p:nvPr>
        </p:nvSpPr>
        <p:spPr>
          <a:xfrm>
            <a:off x="1991850" y="1153094"/>
            <a:ext cx="4995000" cy="607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Instrument Sans"/>
              <a:buNone/>
            </a:pPr>
            <a:r>
              <a:rPr lang="en" sz="28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Targets 12 Months</a:t>
            </a:r>
            <a:endParaRPr sz="28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99" name="Google Shape;699;p51"/>
          <p:cNvSpPr txBox="1"/>
          <p:nvPr>
            <p:ph idx="4" type="subTitle"/>
          </p:nvPr>
        </p:nvSpPr>
        <p:spPr>
          <a:xfrm>
            <a:off x="3296500" y="912375"/>
            <a:ext cx="21927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User Interface Improvements</a:t>
            </a:r>
            <a:endParaRPr sz="1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1"/>
          <p:cNvSpPr/>
          <p:nvPr/>
        </p:nvSpPr>
        <p:spPr>
          <a:xfrm>
            <a:off x="11424671" y="228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b="0" i="0" lang="en" sz="2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KPIs</a:t>
            </a:r>
            <a:endParaRPr b="0" i="0" sz="2200" u="none" cap="none" strike="noStrike"/>
          </a:p>
        </p:txBody>
      </p:sp>
      <p:sp>
        <p:nvSpPr>
          <p:cNvPr id="701" name="Google Shape;701;p51"/>
          <p:cNvSpPr/>
          <p:nvPr/>
        </p:nvSpPr>
        <p:spPr>
          <a:xfrm>
            <a:off x="11424671" y="262402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702" name="Google Shape;702;p51"/>
          <p:cNvSpPr/>
          <p:nvPr/>
        </p:nvSpPr>
        <p:spPr>
          <a:xfrm>
            <a:off x="4486087" y="2028953"/>
            <a:ext cx="1627500" cy="1627500"/>
          </a:xfrm>
          <a:prstGeom prst="donut">
            <a:avLst>
              <a:gd fmla="val 1114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03" name="Google Shape;703;p51"/>
          <p:cNvSpPr/>
          <p:nvPr/>
        </p:nvSpPr>
        <p:spPr>
          <a:xfrm rot="-5938885">
            <a:off x="4486000" y="2028866"/>
            <a:ext cx="1627657" cy="1627657"/>
          </a:xfrm>
          <a:prstGeom prst="blockArc">
            <a:avLst>
              <a:gd fmla="val 11802819" name="adj1"/>
              <a:gd fmla="val 239764" name="adj2"/>
              <a:gd fmla="val 11201" name="adj3"/>
            </a:avLst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1026956" y="2548853"/>
            <a:ext cx="122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825" lIns="85825" spcFirstLastPara="1" rIns="85825" wrap="square" tIns="85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+250</a:t>
            </a:r>
            <a:endParaRPr sz="2252"/>
          </a:p>
        </p:txBody>
      </p:sp>
      <p:sp>
        <p:nvSpPr>
          <p:cNvPr id="705" name="Google Shape;705;p51"/>
          <p:cNvSpPr txBox="1"/>
          <p:nvPr/>
        </p:nvSpPr>
        <p:spPr>
          <a:xfrm>
            <a:off x="2869670" y="2548853"/>
            <a:ext cx="122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825" lIns="85825" spcFirstLastPara="1" rIns="85825" wrap="square" tIns="85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50</a:t>
            </a:r>
            <a:endParaRPr sz="2252"/>
          </a:p>
        </p:txBody>
      </p:sp>
      <p:sp>
        <p:nvSpPr>
          <p:cNvPr id="706" name="Google Shape;706;p51"/>
          <p:cNvSpPr txBox="1"/>
          <p:nvPr/>
        </p:nvSpPr>
        <p:spPr>
          <a:xfrm>
            <a:off x="4718339" y="2548853"/>
            <a:ext cx="122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825" lIns="85825" spcFirstLastPara="1" rIns="85825" wrap="square" tIns="85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0+</a:t>
            </a:r>
            <a:endParaRPr sz="2252"/>
          </a:p>
        </p:txBody>
      </p:sp>
      <p:sp>
        <p:nvSpPr>
          <p:cNvPr id="707" name="Google Shape;707;p51"/>
          <p:cNvSpPr txBox="1"/>
          <p:nvPr/>
        </p:nvSpPr>
        <p:spPr>
          <a:xfrm>
            <a:off x="6468319" y="2548853"/>
            <a:ext cx="122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825" lIns="85825" spcFirstLastPara="1" rIns="85825" wrap="square" tIns="85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</a:t>
            </a:r>
            <a:r>
              <a:rPr lang="en" sz="2252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</a:t>
            </a:r>
            <a:endParaRPr sz="2252"/>
          </a:p>
        </p:txBody>
      </p:sp>
      <p:sp>
        <p:nvSpPr>
          <p:cNvPr id="708" name="Google Shape;708;p51"/>
          <p:cNvSpPr txBox="1"/>
          <p:nvPr/>
        </p:nvSpPr>
        <p:spPr>
          <a:xfrm>
            <a:off x="1198203" y="2896904"/>
            <a:ext cx="966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Trained</a:t>
            </a:r>
            <a:endParaRPr sz="1001">
              <a:solidFill>
                <a:schemeClr val="lt1"/>
              </a:solidFill>
            </a:endParaRPr>
          </a:p>
        </p:txBody>
      </p:sp>
      <p:sp>
        <p:nvSpPr>
          <p:cNvPr id="709" name="Google Shape;709;p51"/>
          <p:cNvSpPr txBox="1"/>
          <p:nvPr/>
        </p:nvSpPr>
        <p:spPr>
          <a:xfrm>
            <a:off x="3004701" y="2896901"/>
            <a:ext cx="96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Leaders</a:t>
            </a:r>
            <a:endParaRPr sz="100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10" name="Google Shape;710;p51"/>
          <p:cNvSpPr txBox="1"/>
          <p:nvPr/>
        </p:nvSpPr>
        <p:spPr>
          <a:xfrm>
            <a:off x="4733586" y="2896899"/>
            <a:ext cx="112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Organizations</a:t>
            </a:r>
            <a:endParaRPr sz="100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11" name="Google Shape;711;p51"/>
          <p:cNvSpPr/>
          <p:nvPr/>
        </p:nvSpPr>
        <p:spPr>
          <a:xfrm>
            <a:off x="6275629" y="2028953"/>
            <a:ext cx="1627500" cy="1627500"/>
          </a:xfrm>
          <a:prstGeom prst="donut">
            <a:avLst>
              <a:gd fmla="val 1114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2" name="Google Shape;712;p51"/>
          <p:cNvSpPr/>
          <p:nvPr/>
        </p:nvSpPr>
        <p:spPr>
          <a:xfrm rot="-5938885">
            <a:off x="6275542" y="2028866"/>
            <a:ext cx="1627657" cy="1627657"/>
          </a:xfrm>
          <a:prstGeom prst="blockArc">
            <a:avLst>
              <a:gd fmla="val 11327499" name="adj1"/>
              <a:gd fmla="val 228254" name="adj2"/>
              <a:gd fmla="val 11245" name="adj3"/>
            </a:avLst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2660529" y="2028953"/>
            <a:ext cx="1627500" cy="1627500"/>
          </a:xfrm>
          <a:prstGeom prst="donut">
            <a:avLst>
              <a:gd fmla="val 1114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4" name="Google Shape;714;p51"/>
          <p:cNvSpPr/>
          <p:nvPr/>
        </p:nvSpPr>
        <p:spPr>
          <a:xfrm rot="-5938885">
            <a:off x="2660442" y="2028866"/>
            <a:ext cx="1627657" cy="1627657"/>
          </a:xfrm>
          <a:prstGeom prst="blockArc">
            <a:avLst>
              <a:gd fmla="val 10823448" name="adj1"/>
              <a:gd fmla="val 243548" name="adj2"/>
              <a:gd fmla="val 11123" name="adj3"/>
            </a:avLst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5" name="Google Shape;715;p51"/>
          <p:cNvSpPr/>
          <p:nvPr/>
        </p:nvSpPr>
        <p:spPr>
          <a:xfrm rot="-5938885">
            <a:off x="886839" y="2028866"/>
            <a:ext cx="1627657" cy="1627657"/>
          </a:xfrm>
          <a:prstGeom prst="blockArc">
            <a:avLst>
              <a:gd fmla="val 21490149" name="adj1"/>
              <a:gd fmla="val 21480630" name="adj2"/>
              <a:gd fmla="val 12110" name="adj3"/>
            </a:avLst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</p:spPr>
        <p:txBody>
          <a:bodyPr anchorCtr="0" anchor="ctr" bIns="85825" lIns="85825" spcFirstLastPara="1" rIns="85825" wrap="square" tIns="85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4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6" name="Google Shape;716;p51"/>
          <p:cNvSpPr txBox="1"/>
          <p:nvPr/>
        </p:nvSpPr>
        <p:spPr>
          <a:xfrm>
            <a:off x="6533503" y="2896899"/>
            <a:ext cx="112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Schools</a:t>
            </a:r>
            <a:endParaRPr sz="100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17" name="Google Shape;717;p5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8" name="Google Shape;718;p5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9" name="Google Shape;719;p5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p5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1" name="Google Shape;721;p5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2" name="Google Shape;722;p5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3822250" y="457175"/>
            <a:ext cx="11412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24" name="Google Shape;724;p51"/>
          <p:cNvSpPr txBox="1"/>
          <p:nvPr/>
        </p:nvSpPr>
        <p:spPr>
          <a:xfrm>
            <a:off x="3866475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2  KPIS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725" name="Google Shape;7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1"/>
          <p:cNvSpPr txBox="1"/>
          <p:nvPr/>
        </p:nvSpPr>
        <p:spPr>
          <a:xfrm>
            <a:off x="612225" y="4038375"/>
            <a:ext cx="7553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Create an exclusive Quantum Fellow badge for those who are trained  by sector and they will become part of a club of ambassadors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733" name="Google Shape;733;p5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734" name="Google Shape;734;p5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735" name="Google Shape;735;p52"/>
          <p:cNvSpPr txBox="1"/>
          <p:nvPr>
            <p:ph type="title"/>
          </p:nvPr>
        </p:nvSpPr>
        <p:spPr>
          <a:xfrm>
            <a:off x="406022" y="951176"/>
            <a:ext cx="3056700" cy="1453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Community by Domains.</a:t>
            </a:r>
            <a:endParaRPr sz="34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36" name="Google Shape;736;p52"/>
          <p:cNvSpPr/>
          <p:nvPr/>
        </p:nvSpPr>
        <p:spPr>
          <a:xfrm>
            <a:off x="3348471" y="452713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7" name="Google Shape;737;p52"/>
          <p:cNvSpPr txBox="1"/>
          <p:nvPr>
            <p:ph idx="7" type="title"/>
          </p:nvPr>
        </p:nvSpPr>
        <p:spPr>
          <a:xfrm>
            <a:off x="3552073" y="781413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2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Developers</a:t>
            </a:r>
            <a:endParaRPr sz="22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8" name="Google Shape;738;p52"/>
          <p:cNvSpPr txBox="1"/>
          <p:nvPr>
            <p:ph idx="4294967295" type="body"/>
          </p:nvPr>
        </p:nvSpPr>
        <p:spPr>
          <a:xfrm>
            <a:off x="333763" y="2303201"/>
            <a:ext cx="28347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Build a vibrant,</a:t>
            </a: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cross-disciplinary community delivering daily value- not just events.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39" name="Google Shape;739;p52"/>
          <p:cNvSpPr/>
          <p:nvPr/>
        </p:nvSpPr>
        <p:spPr>
          <a:xfrm>
            <a:off x="6139821" y="452713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0" name="Google Shape;740;p52"/>
          <p:cNvSpPr txBox="1"/>
          <p:nvPr>
            <p:ph idx="7" type="title"/>
          </p:nvPr>
        </p:nvSpPr>
        <p:spPr>
          <a:xfrm>
            <a:off x="6343423" y="781413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Hardware</a:t>
            </a:r>
            <a:endParaRPr sz="20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348471" y="1816464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2" name="Google Shape;742;p52"/>
          <p:cNvSpPr txBox="1"/>
          <p:nvPr>
            <p:ph idx="7" type="title"/>
          </p:nvPr>
        </p:nvSpPr>
        <p:spPr>
          <a:xfrm>
            <a:off x="3552073" y="2145164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Students</a:t>
            </a:r>
            <a:endParaRPr sz="22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3" name="Google Shape;743;p52"/>
          <p:cNvSpPr/>
          <p:nvPr/>
        </p:nvSpPr>
        <p:spPr>
          <a:xfrm>
            <a:off x="6139821" y="1816464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4" name="Google Shape;744;p52"/>
          <p:cNvSpPr txBox="1"/>
          <p:nvPr>
            <p:ph idx="7" type="title"/>
          </p:nvPr>
        </p:nvSpPr>
        <p:spPr>
          <a:xfrm>
            <a:off x="6343423" y="2145164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</a:t>
            </a:r>
            <a:r>
              <a:rPr lang="en" sz="2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inance</a:t>
            </a:r>
            <a:endParaRPr sz="22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5" name="Google Shape;745;p52"/>
          <p:cNvSpPr/>
          <p:nvPr/>
        </p:nvSpPr>
        <p:spPr>
          <a:xfrm>
            <a:off x="3348471" y="3185190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6" name="Google Shape;746;p52"/>
          <p:cNvSpPr txBox="1"/>
          <p:nvPr>
            <p:ph idx="7" type="title"/>
          </p:nvPr>
        </p:nvSpPr>
        <p:spPr>
          <a:xfrm>
            <a:off x="3552073" y="3513890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Defense</a:t>
            </a:r>
            <a:endParaRPr sz="22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7" name="Google Shape;747;p52"/>
          <p:cNvSpPr/>
          <p:nvPr/>
        </p:nvSpPr>
        <p:spPr>
          <a:xfrm>
            <a:off x="6139821" y="3185190"/>
            <a:ext cx="2700000" cy="1280100"/>
          </a:xfrm>
          <a:prstGeom prst="roundRect">
            <a:avLst>
              <a:gd fmla="val 16829" name="adj"/>
            </a:avLst>
          </a:prstGeom>
          <a:noFill/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8" name="Google Shape;748;p52"/>
          <p:cNvSpPr txBox="1"/>
          <p:nvPr>
            <p:ph idx="7" type="title"/>
          </p:nvPr>
        </p:nvSpPr>
        <p:spPr>
          <a:xfrm>
            <a:off x="6343423" y="3513890"/>
            <a:ext cx="22947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Product/Biz</a:t>
            </a:r>
            <a:endParaRPr sz="2200">
              <a:solidFill>
                <a:srgbClr val="90F0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9" name="Google Shape;749;p52"/>
          <p:cNvSpPr/>
          <p:nvPr/>
        </p:nvSpPr>
        <p:spPr>
          <a:xfrm>
            <a:off x="5618182" y="605701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50" name="Google Shape;750;p52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294" y="2384464"/>
            <a:ext cx="279900" cy="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321" y="623940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2"/>
          <p:cNvSpPr/>
          <p:nvPr/>
        </p:nvSpPr>
        <p:spPr>
          <a:xfrm>
            <a:off x="5618182" y="2017376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53" name="Google Shape;753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321" y="2035615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2"/>
          <p:cNvSpPr/>
          <p:nvPr/>
        </p:nvSpPr>
        <p:spPr>
          <a:xfrm>
            <a:off x="5618182" y="3429089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55" name="Google Shape;755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321" y="3447327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2"/>
          <p:cNvSpPr/>
          <p:nvPr/>
        </p:nvSpPr>
        <p:spPr>
          <a:xfrm>
            <a:off x="8409532" y="605701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57" name="Google Shape;757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71" y="623940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2"/>
          <p:cNvSpPr/>
          <p:nvPr/>
        </p:nvSpPr>
        <p:spPr>
          <a:xfrm>
            <a:off x="8409532" y="2017376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59" name="Google Shape;759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71" y="2035615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2"/>
          <p:cNvSpPr/>
          <p:nvPr/>
        </p:nvSpPr>
        <p:spPr>
          <a:xfrm>
            <a:off x="8409532" y="3429089"/>
            <a:ext cx="228600" cy="228600"/>
          </a:xfrm>
          <a:prstGeom prst="ellipse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61700" lIns="61700" spcFirstLastPara="1" rIns="61700" wrap="square" tIns="61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4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61" name="Google Shape;761;p52" title="wired-outline-37-approve-checked-simple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71" y="3447327"/>
            <a:ext cx="168300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2"/>
          <p:cNvSpPr/>
          <p:nvPr/>
        </p:nvSpPr>
        <p:spPr>
          <a:xfrm>
            <a:off x="442571" y="455811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3" name="Google Shape;763;p52"/>
          <p:cNvSpPr txBox="1"/>
          <p:nvPr/>
        </p:nvSpPr>
        <p:spPr>
          <a:xfrm>
            <a:off x="486804" y="417786"/>
            <a:ext cx="8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3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 txBox="1"/>
          <p:nvPr>
            <p:ph idx="5" type="subTitle"/>
          </p:nvPr>
        </p:nvSpPr>
        <p:spPr>
          <a:xfrm>
            <a:off x="418100" y="496875"/>
            <a:ext cx="4905300" cy="893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Community</a:t>
            </a:r>
            <a:r>
              <a:rPr lang="en" sz="3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Platforms</a:t>
            </a:r>
            <a:endParaRPr sz="3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773" name="Google Shape;773;p53" title="wired-outline-2548-logo-youtube-alt-in-revea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9" y="1558900"/>
            <a:ext cx="641300" cy="6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3" title="wired-outline-2624-logo-circle-facebook-in-reve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223" y="1532571"/>
            <a:ext cx="641310" cy="64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3" title="wired-outline-2549-logo-linkedin-in-reveal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5796" y="1532571"/>
            <a:ext cx="641310" cy="64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3" title="wired-outline-2627-logo-circle-whatsapp-in-reveal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3" y="1541000"/>
            <a:ext cx="641300" cy="6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3"/>
          <p:cNvSpPr txBox="1"/>
          <p:nvPr/>
        </p:nvSpPr>
        <p:spPr>
          <a:xfrm>
            <a:off x="246152" y="2422412"/>
            <a:ext cx="129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1416</a:t>
            </a:r>
            <a:r>
              <a:rPr lang="en" sz="16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 sz="16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Members</a:t>
            </a:r>
            <a:endParaRPr sz="1200"/>
          </a:p>
        </p:txBody>
      </p:sp>
      <p:sp>
        <p:nvSpPr>
          <p:cNvPr id="778" name="Google Shape;778;p53"/>
          <p:cNvSpPr txBox="1"/>
          <p:nvPr/>
        </p:nvSpPr>
        <p:spPr>
          <a:xfrm>
            <a:off x="1847044" y="2422412"/>
            <a:ext cx="129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540</a:t>
            </a:r>
            <a:endParaRPr sz="2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Subs</a:t>
            </a:r>
            <a:endParaRPr sz="1200"/>
          </a:p>
        </p:txBody>
      </p:sp>
      <p:sp>
        <p:nvSpPr>
          <p:cNvPr id="779" name="Google Shape;779;p53"/>
          <p:cNvSpPr txBox="1"/>
          <p:nvPr/>
        </p:nvSpPr>
        <p:spPr>
          <a:xfrm>
            <a:off x="3250383" y="2422412"/>
            <a:ext cx="129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1200</a:t>
            </a: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Followers</a:t>
            </a:r>
            <a:endParaRPr sz="1200"/>
          </a:p>
        </p:txBody>
      </p:sp>
      <p:sp>
        <p:nvSpPr>
          <p:cNvPr id="780" name="Google Shape;780;p53"/>
          <p:cNvSpPr txBox="1"/>
          <p:nvPr/>
        </p:nvSpPr>
        <p:spPr>
          <a:xfrm>
            <a:off x="4667077" y="2422412"/>
            <a:ext cx="129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600</a:t>
            </a: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Members</a:t>
            </a:r>
            <a:endParaRPr sz="1200"/>
          </a:p>
        </p:txBody>
      </p:sp>
      <p:sp>
        <p:nvSpPr>
          <p:cNvPr id="781" name="Google Shape;781;p53"/>
          <p:cNvSpPr txBox="1"/>
          <p:nvPr/>
        </p:nvSpPr>
        <p:spPr>
          <a:xfrm>
            <a:off x="6052669" y="2422412"/>
            <a:ext cx="170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52</a:t>
            </a:r>
            <a:endParaRPr sz="2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Newsletters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sent to date</a:t>
            </a:r>
            <a:endParaRPr sz="1200"/>
          </a:p>
        </p:txBody>
      </p:sp>
      <p:sp>
        <p:nvSpPr>
          <p:cNvPr id="782" name="Google Shape;782;p53"/>
          <p:cNvSpPr txBox="1"/>
          <p:nvPr/>
        </p:nvSpPr>
        <p:spPr>
          <a:xfrm>
            <a:off x="334717" y="3192100"/>
            <a:ext cx="669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Planned:</a:t>
            </a:r>
            <a:b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Consider additional Discord/ Slack for developer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WIP- Quantum Podcast serie  </a:t>
            </a:r>
            <a:endParaRPr/>
          </a:p>
        </p:txBody>
      </p:sp>
      <p:cxnSp>
        <p:nvCxnSpPr>
          <p:cNvPr id="783" name="Google Shape;783;p53"/>
          <p:cNvCxnSpPr/>
          <p:nvPr/>
        </p:nvCxnSpPr>
        <p:spPr>
          <a:xfrm>
            <a:off x="1837667" y="2604225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53"/>
          <p:cNvCxnSpPr/>
          <p:nvPr/>
        </p:nvCxnSpPr>
        <p:spPr>
          <a:xfrm>
            <a:off x="3228033" y="2604225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53"/>
          <p:cNvCxnSpPr/>
          <p:nvPr/>
        </p:nvCxnSpPr>
        <p:spPr>
          <a:xfrm>
            <a:off x="4618400" y="2604225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53"/>
          <p:cNvCxnSpPr/>
          <p:nvPr/>
        </p:nvCxnSpPr>
        <p:spPr>
          <a:xfrm>
            <a:off x="6008767" y="2604225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7" name="Google Shape;787;p53" title="wired-outline-3090-document-letter-in-reveal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2650" y="1541619"/>
            <a:ext cx="605500" cy="6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975" y="-22904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4"/>
          <p:cNvSpPr txBox="1"/>
          <p:nvPr>
            <p:ph type="title"/>
          </p:nvPr>
        </p:nvSpPr>
        <p:spPr>
          <a:xfrm>
            <a:off x="395620" y="1090689"/>
            <a:ext cx="394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National Knowledge </a:t>
            </a: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Hub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94" name="Google Shape;794;p54"/>
          <p:cNvSpPr txBox="1"/>
          <p:nvPr>
            <p:ph idx="4294967295" type="body"/>
          </p:nvPr>
        </p:nvSpPr>
        <p:spPr>
          <a:xfrm>
            <a:off x="353470" y="2370427"/>
            <a:ext cx="31770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Become the one-stop-shop for quantum applications, use cases, and best practices.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95" name="Google Shape;795;p54"/>
          <p:cNvSpPr/>
          <p:nvPr/>
        </p:nvSpPr>
        <p:spPr>
          <a:xfrm>
            <a:off x="4959175" y="457200"/>
            <a:ext cx="3807900" cy="4226400"/>
          </a:xfrm>
          <a:prstGeom prst="rect">
            <a:avLst/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  <a:effectLst>
            <a:outerShdw blurRad="91440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6" name="Google Shape;796;p54"/>
          <p:cNvSpPr/>
          <p:nvPr/>
        </p:nvSpPr>
        <p:spPr>
          <a:xfrm>
            <a:off x="6002437" y="872250"/>
            <a:ext cx="24669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Content Hub/</a:t>
            </a:r>
            <a:endParaRPr sz="16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8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200+</a:t>
            </a:r>
            <a:r>
              <a:rPr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resources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797" name="Google Shape;797;p54"/>
          <p:cNvSpPr/>
          <p:nvPr/>
        </p:nvSpPr>
        <p:spPr>
          <a:xfrm>
            <a:off x="6002437" y="1787993"/>
            <a:ext cx="24669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Video Library/</a:t>
            </a:r>
            <a:endParaRPr sz="16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8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100+</a:t>
            </a:r>
            <a:r>
              <a:rPr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tutorials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54"/>
          <p:cNvSpPr/>
          <p:nvPr/>
        </p:nvSpPr>
        <p:spPr>
          <a:xfrm>
            <a:off x="6002437" y="2703736"/>
            <a:ext cx="2155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Podcast</a:t>
            </a:r>
            <a:endParaRPr i="0" sz="1600" u="none" cap="none" strike="noStrike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75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10-20</a:t>
            </a:r>
            <a:r>
              <a:rPr lang="en" sz="17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episodes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799" name="Google Shape;799;p54"/>
          <p:cNvSpPr/>
          <p:nvPr/>
        </p:nvSpPr>
        <p:spPr>
          <a:xfrm>
            <a:off x="6002437" y="3619479"/>
            <a:ext cx="2155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Case Studies</a:t>
            </a:r>
            <a:endParaRPr i="0" sz="1600" u="none" cap="none" strike="noStrike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Real-world applications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800" name="Google Shape;800;p54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01" y="2448839"/>
            <a:ext cx="279900" cy="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4" title="wired-outline-56-document-hover-swip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675" y="3645050"/>
            <a:ext cx="354350" cy="35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4" title="wired-outline-970-video-conference-hover-pinch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563" y="925562"/>
            <a:ext cx="395473" cy="3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4" title="wired-outline-62-film-hover-play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2563" y="1818190"/>
            <a:ext cx="395473" cy="3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4" title="wired-outline-188-microphone-recording-hover-recording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2563" y="2758180"/>
            <a:ext cx="395473" cy="395473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6" name="Google Shape;806;p5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7" name="Google Shape;807;p5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8" name="Google Shape;808;p5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9" name="Google Shape;809;p5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0" name="Google Shape;810;p5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1" name="Google Shape;811;p54"/>
          <p:cNvSpPr/>
          <p:nvPr/>
        </p:nvSpPr>
        <p:spPr>
          <a:xfrm>
            <a:off x="442571" y="455811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12" name="Google Shape;812;p54"/>
          <p:cNvSpPr txBox="1"/>
          <p:nvPr/>
        </p:nvSpPr>
        <p:spPr>
          <a:xfrm>
            <a:off x="486804" y="417786"/>
            <a:ext cx="8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4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5"/>
          <p:cNvSpPr/>
          <p:nvPr/>
        </p:nvSpPr>
        <p:spPr>
          <a:xfrm>
            <a:off x="5855025" y="1974025"/>
            <a:ext cx="2397600" cy="2460900"/>
          </a:xfrm>
          <a:prstGeom prst="roundRect">
            <a:avLst>
              <a:gd fmla="val 5952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3363460" y="1959165"/>
            <a:ext cx="2409300" cy="1220700"/>
          </a:xfrm>
          <a:prstGeom prst="roundRect">
            <a:avLst>
              <a:gd fmla="val 93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0" name="Google Shape;820;p55"/>
          <p:cNvSpPr/>
          <p:nvPr/>
        </p:nvSpPr>
        <p:spPr>
          <a:xfrm>
            <a:off x="3363460" y="3227880"/>
            <a:ext cx="2409300" cy="1220700"/>
          </a:xfrm>
          <a:prstGeom prst="roundRect">
            <a:avLst>
              <a:gd fmla="val 93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1" name="Google Shape;821;p55"/>
          <p:cNvSpPr/>
          <p:nvPr/>
        </p:nvSpPr>
        <p:spPr>
          <a:xfrm>
            <a:off x="883485" y="1974029"/>
            <a:ext cx="2409300" cy="2460900"/>
          </a:xfrm>
          <a:prstGeom prst="roundRect">
            <a:avLst>
              <a:gd fmla="val 5952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2" name="Google Shape;822;p55"/>
          <p:cNvSpPr/>
          <p:nvPr/>
        </p:nvSpPr>
        <p:spPr>
          <a:xfrm>
            <a:off x="883485" y="1941393"/>
            <a:ext cx="2409300" cy="2460900"/>
          </a:xfrm>
          <a:prstGeom prst="roundRect">
            <a:avLst>
              <a:gd fmla="val 5952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3" name="Google Shape;823;p55"/>
          <p:cNvSpPr/>
          <p:nvPr/>
        </p:nvSpPr>
        <p:spPr>
          <a:xfrm>
            <a:off x="2112960" y="2710093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4" name="Google Shape;824;p55"/>
          <p:cNvSpPr/>
          <p:nvPr/>
        </p:nvSpPr>
        <p:spPr>
          <a:xfrm>
            <a:off x="1029810" y="2710093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5" name="Google Shape;825;p55"/>
          <p:cNvSpPr/>
          <p:nvPr/>
        </p:nvSpPr>
        <p:spPr>
          <a:xfrm>
            <a:off x="1029810" y="3510943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6" name="Google Shape;826;p55"/>
          <p:cNvSpPr/>
          <p:nvPr/>
        </p:nvSpPr>
        <p:spPr>
          <a:xfrm>
            <a:off x="3363460" y="3203418"/>
            <a:ext cx="2409300" cy="1220700"/>
          </a:xfrm>
          <a:prstGeom prst="roundRect">
            <a:avLst>
              <a:gd fmla="val 9318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7" name="Google Shape;827;p55"/>
          <p:cNvSpPr/>
          <p:nvPr/>
        </p:nvSpPr>
        <p:spPr>
          <a:xfrm>
            <a:off x="3363460" y="1941393"/>
            <a:ext cx="2409300" cy="1220700"/>
          </a:xfrm>
          <a:prstGeom prst="roundRect">
            <a:avLst>
              <a:gd fmla="val 9318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8" name="Google Shape;828;p55"/>
          <p:cNvSpPr/>
          <p:nvPr/>
        </p:nvSpPr>
        <p:spPr>
          <a:xfrm>
            <a:off x="5843435" y="1941393"/>
            <a:ext cx="2409300" cy="2460900"/>
          </a:xfrm>
          <a:prstGeom prst="roundRect">
            <a:avLst>
              <a:gd fmla="val 5952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9" name="Google Shape;829;p55"/>
          <p:cNvSpPr/>
          <p:nvPr/>
        </p:nvSpPr>
        <p:spPr>
          <a:xfrm>
            <a:off x="6025460" y="3510948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0" name="Google Shape;830;p55"/>
          <p:cNvSpPr/>
          <p:nvPr/>
        </p:nvSpPr>
        <p:spPr>
          <a:xfrm>
            <a:off x="7108610" y="2710093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1" name="Google Shape;831;p55"/>
          <p:cNvSpPr/>
          <p:nvPr/>
        </p:nvSpPr>
        <p:spPr>
          <a:xfrm>
            <a:off x="2760416" y="954687"/>
            <a:ext cx="1767300" cy="907800"/>
          </a:xfrm>
          <a:prstGeom prst="roundRect">
            <a:avLst>
              <a:gd fmla="val 1682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2" name="Google Shape;832;p55"/>
          <p:cNvSpPr/>
          <p:nvPr/>
        </p:nvSpPr>
        <p:spPr>
          <a:xfrm>
            <a:off x="2760416" y="928413"/>
            <a:ext cx="1767300" cy="907800"/>
          </a:xfrm>
          <a:prstGeom prst="roundRect">
            <a:avLst>
              <a:gd fmla="val 16829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3" name="Google Shape;833;p55"/>
          <p:cNvSpPr/>
          <p:nvPr/>
        </p:nvSpPr>
        <p:spPr>
          <a:xfrm>
            <a:off x="4602054" y="954687"/>
            <a:ext cx="1767300" cy="907800"/>
          </a:xfrm>
          <a:prstGeom prst="roundRect">
            <a:avLst>
              <a:gd fmla="val 1682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4" name="Google Shape;834;p55"/>
          <p:cNvSpPr/>
          <p:nvPr/>
        </p:nvSpPr>
        <p:spPr>
          <a:xfrm>
            <a:off x="4602054" y="928413"/>
            <a:ext cx="1767300" cy="907800"/>
          </a:xfrm>
          <a:prstGeom prst="roundRect">
            <a:avLst>
              <a:gd fmla="val 16829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5" name="Google Shape;835;p55"/>
          <p:cNvSpPr/>
          <p:nvPr/>
        </p:nvSpPr>
        <p:spPr>
          <a:xfrm>
            <a:off x="6439571" y="954687"/>
            <a:ext cx="1767300" cy="907800"/>
          </a:xfrm>
          <a:prstGeom prst="roundRect">
            <a:avLst>
              <a:gd fmla="val 1682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6" name="Google Shape;836;p55"/>
          <p:cNvSpPr/>
          <p:nvPr/>
        </p:nvSpPr>
        <p:spPr>
          <a:xfrm>
            <a:off x="6439571" y="928413"/>
            <a:ext cx="1767300" cy="907800"/>
          </a:xfrm>
          <a:prstGeom prst="roundRect">
            <a:avLst>
              <a:gd fmla="val 16829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7" name="Google Shape;837;p55"/>
          <p:cNvSpPr/>
          <p:nvPr/>
        </p:nvSpPr>
        <p:spPr>
          <a:xfrm>
            <a:off x="922899" y="954687"/>
            <a:ext cx="1767300" cy="907800"/>
          </a:xfrm>
          <a:prstGeom prst="roundRect">
            <a:avLst>
              <a:gd fmla="val 16829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8" name="Google Shape;838;p55"/>
          <p:cNvSpPr/>
          <p:nvPr/>
        </p:nvSpPr>
        <p:spPr>
          <a:xfrm>
            <a:off x="922899" y="928413"/>
            <a:ext cx="1767300" cy="907800"/>
          </a:xfrm>
          <a:prstGeom prst="roundRect">
            <a:avLst>
              <a:gd fmla="val 16829" name="adj"/>
            </a:avLst>
          </a:prstGeom>
          <a:solidFill>
            <a:srgbClr val="1D1D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9" name="Google Shape;839;p5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840" name="Google Shape;840;p5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841" name="Google Shape;841;p5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1080016" y="2042954"/>
            <a:ext cx="2341500" cy="415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Ecosystem &amp; Programs</a:t>
            </a:r>
            <a:endParaRPr sz="1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Tali Mayer chissick</a:t>
            </a:r>
            <a:endParaRPr sz="1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43" name="Google Shape;843;p55"/>
          <p:cNvSpPr txBox="1"/>
          <p:nvPr>
            <p:ph idx="5" type="subTitle"/>
          </p:nvPr>
        </p:nvSpPr>
        <p:spPr>
          <a:xfrm>
            <a:off x="3652800" y="242325"/>
            <a:ext cx="17445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Structure</a:t>
            </a:r>
            <a:endParaRPr sz="28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6" type="subTitle"/>
          </p:nvPr>
        </p:nvSpPr>
        <p:spPr>
          <a:xfrm>
            <a:off x="1140542" y="1067938"/>
            <a:ext cx="1601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Head of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startup 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 txBox="1"/>
          <p:nvPr>
            <p:ph idx="14" type="subTitle"/>
          </p:nvPr>
        </p:nvSpPr>
        <p:spPr>
          <a:xfrm>
            <a:off x="3537093" y="2062647"/>
            <a:ext cx="2073600" cy="71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Community operations &amp; Content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Dror Pezo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2972209" y="1067938"/>
            <a:ext cx="15258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Head of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Certificants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5"/>
          <p:cNvSpPr txBox="1"/>
          <p:nvPr>
            <p:ph idx="6" type="subTitle"/>
          </p:nvPr>
        </p:nvSpPr>
        <p:spPr>
          <a:xfrm>
            <a:off x="4781433" y="1067938"/>
            <a:ext cx="1310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Head of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&amp; Volunteers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6" type="subTitle"/>
          </p:nvPr>
        </p:nvSpPr>
        <p:spPr>
          <a:xfrm>
            <a:off x="6596185" y="1067938"/>
            <a:ext cx="12429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Head of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Knowledge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idx="14" type="subTitle"/>
          </p:nvPr>
        </p:nvSpPr>
        <p:spPr>
          <a:xfrm>
            <a:off x="3563243" y="3531790"/>
            <a:ext cx="2009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&amp; Certificants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Gilad Levi</a:t>
            </a:r>
            <a:endParaRPr/>
          </a:p>
        </p:txBody>
      </p:sp>
      <p:sp>
        <p:nvSpPr>
          <p:cNvPr id="850" name="Google Shape;850;p55"/>
          <p:cNvSpPr txBox="1"/>
          <p:nvPr>
            <p:ph idx="4" type="subTitle"/>
          </p:nvPr>
        </p:nvSpPr>
        <p:spPr>
          <a:xfrm>
            <a:off x="6003840" y="2042954"/>
            <a:ext cx="21579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Marketing &amp; Operation</a:t>
            </a:r>
            <a:endParaRPr sz="1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Calanit Ozeri</a:t>
            </a:r>
            <a:endParaRPr sz="1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51" name="Google Shape;851;p55"/>
          <p:cNvSpPr txBox="1"/>
          <p:nvPr>
            <p:ph idx="6" type="subTitle"/>
          </p:nvPr>
        </p:nvSpPr>
        <p:spPr>
          <a:xfrm>
            <a:off x="971536" y="2864834"/>
            <a:ext cx="878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Events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52" name="Google Shape;852;p55"/>
          <p:cNvSpPr txBox="1"/>
          <p:nvPr>
            <p:ph idx="6" type="subTitle"/>
          </p:nvPr>
        </p:nvSpPr>
        <p:spPr>
          <a:xfrm>
            <a:off x="2266705" y="2864834"/>
            <a:ext cx="878700" cy="5007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Workforce</a:t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Dafna Meir</a:t>
            </a:r>
            <a:endParaRPr sz="10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53" name="Google Shape;853;p55"/>
          <p:cNvSpPr txBox="1"/>
          <p:nvPr>
            <p:ph idx="6" type="subTitle"/>
          </p:nvPr>
        </p:nvSpPr>
        <p:spPr>
          <a:xfrm>
            <a:off x="1135752" y="3669070"/>
            <a:ext cx="9372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Academy to industry</a:t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Tsafrir Levi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54" name="Google Shape;854;p55"/>
          <p:cNvSpPr txBox="1"/>
          <p:nvPr>
            <p:ph idx="6" type="subTitle"/>
          </p:nvPr>
        </p:nvSpPr>
        <p:spPr>
          <a:xfrm>
            <a:off x="6155537" y="3687268"/>
            <a:ext cx="851700" cy="415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Branding-</a:t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Noa Mekler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55" name="Google Shape;855;p55"/>
          <p:cNvSpPr txBox="1"/>
          <p:nvPr>
            <p:ph idx="6" type="subTitle"/>
          </p:nvPr>
        </p:nvSpPr>
        <p:spPr>
          <a:xfrm>
            <a:off x="7219235" y="2894604"/>
            <a:ext cx="878700" cy="54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Marketing content-</a:t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Shiraz Adin</a:t>
            </a:r>
            <a:endParaRPr sz="13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56" name="Google Shape;856;p55"/>
          <p:cNvSpPr/>
          <p:nvPr/>
        </p:nvSpPr>
        <p:spPr>
          <a:xfrm>
            <a:off x="6025460" y="2710093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7" name="Google Shape;857;p55"/>
          <p:cNvSpPr txBox="1"/>
          <p:nvPr>
            <p:ph idx="6" type="subTitle"/>
          </p:nvPr>
        </p:nvSpPr>
        <p:spPr>
          <a:xfrm>
            <a:off x="6155525" y="2868325"/>
            <a:ext cx="937200" cy="415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Website-</a:t>
            </a:r>
            <a:r>
              <a:rPr lang="en" sz="1300">
                <a:solidFill>
                  <a:schemeClr val="dk2"/>
                </a:solidFill>
              </a:rPr>
              <a:t> 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Yahel Cohen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58" name="Google Shape;858;p55"/>
          <p:cNvSpPr/>
          <p:nvPr/>
        </p:nvSpPr>
        <p:spPr>
          <a:xfrm>
            <a:off x="2112960" y="3516967"/>
            <a:ext cx="1033500" cy="760200"/>
          </a:xfrm>
          <a:prstGeom prst="roundRect">
            <a:avLst>
              <a:gd fmla="val 13066" name="adj"/>
            </a:avLst>
          </a:prstGeom>
          <a:solidFill>
            <a:srgbClr val="1D1D29"/>
          </a:solidFill>
          <a:ln>
            <a:noFill/>
          </a:ln>
          <a:effectLst>
            <a:outerShdw blurRad="428625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9" name="Google Shape;859;p55"/>
          <p:cNvSpPr txBox="1"/>
          <p:nvPr>
            <p:ph idx="6" type="subTitle"/>
          </p:nvPr>
        </p:nvSpPr>
        <p:spPr>
          <a:xfrm>
            <a:off x="2238775" y="3658450"/>
            <a:ext cx="9675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Qubit for Developers</a:t>
            </a:r>
            <a:endParaRPr sz="1100">
              <a:solidFill>
                <a:schemeClr val="dk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Paz Shakroka</a:t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860" name="Google Shape;860;p55"/>
          <p:cNvCxnSpPr/>
          <p:nvPr/>
        </p:nvCxnSpPr>
        <p:spPr>
          <a:xfrm>
            <a:off x="-496750" y="2685175"/>
            <a:ext cx="5208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5"/>
          <p:cNvSpPr txBox="1"/>
          <p:nvPr>
            <p:ph idx="5" type="subTitle"/>
          </p:nvPr>
        </p:nvSpPr>
        <p:spPr>
          <a:xfrm rot="-5400000">
            <a:off x="336053" y="2726945"/>
            <a:ext cx="876000" cy="306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</a:t>
            </a:r>
            <a:r>
              <a:rPr lang="en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perations</a:t>
            </a:r>
            <a:endParaRPr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62" name="Google Shape;862;p55"/>
          <p:cNvSpPr txBox="1"/>
          <p:nvPr>
            <p:ph idx="5" type="subTitle"/>
          </p:nvPr>
        </p:nvSpPr>
        <p:spPr>
          <a:xfrm rot="-5400000">
            <a:off x="374853" y="1123920"/>
            <a:ext cx="801600" cy="30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Verticals</a:t>
            </a:r>
            <a:endParaRPr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>
            <p:ph type="title"/>
          </p:nvPr>
        </p:nvSpPr>
        <p:spPr>
          <a:xfrm>
            <a:off x="317596" y="519750"/>
            <a:ext cx="31476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Volunteering</a:t>
            </a:r>
            <a:r>
              <a:rPr lang="en" sz="2400"/>
              <a:t> teams </a:t>
            </a:r>
            <a:endParaRPr sz="2400"/>
          </a:p>
        </p:txBody>
      </p:sp>
      <p:sp>
        <p:nvSpPr>
          <p:cNvPr id="868" name="Google Shape;868;p56"/>
          <p:cNvSpPr txBox="1"/>
          <p:nvPr>
            <p:ph idx="1" type="body"/>
          </p:nvPr>
        </p:nvSpPr>
        <p:spPr>
          <a:xfrm>
            <a:off x="311700" y="1111609"/>
            <a:ext cx="44172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Ecosystem &amp; Programs - Tali Mayer chissick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Workforce -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Dafna Meir, 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Boaz Raz, Amit Hayut,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Riki Hihinashvili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 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Academy &lt;-&gt; Industry relationship -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Tsafrir Levi</a:t>
            </a:r>
            <a:br>
              <a:rPr lang="en"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Yael Tarmin, Amit hayut, Ori Solomon, Boaz Raz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Qubit for Developers -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Paz Shakroka, Nadav Ben-Ami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Volunteers</a:t>
            </a:r>
            <a:r>
              <a:rPr b="1" lang="en"/>
              <a:t> manager</a:t>
            </a:r>
            <a:r>
              <a:rPr lang="en"/>
              <a:t> -</a:t>
            </a:r>
            <a:r>
              <a:rPr lang="en">
                <a:solidFill>
                  <a:srgbClr val="90F0EA"/>
                </a:solidFill>
              </a:rPr>
              <a:t>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Roy Lehana</a:t>
            </a:r>
            <a:endParaRPr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Community operations &amp; Content - </a:t>
            </a:r>
            <a:r>
              <a:rPr lang="en" sz="14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Dror Pezo</a:t>
            </a:r>
            <a:endParaRPr sz="14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Team-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Shiraz Adin, Boaz Raz, Alon Davidy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1" type="body"/>
          </p:nvPr>
        </p:nvSpPr>
        <p:spPr>
          <a:xfrm>
            <a:off x="4677450" y="1086384"/>
            <a:ext cx="42603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&amp; Certificants - </a:t>
            </a:r>
            <a:r>
              <a:rPr lang="en" sz="1400">
                <a:solidFill>
                  <a:srgbClr val="90F0EA"/>
                </a:solidFill>
              </a:rPr>
              <a:t>Gilad Levi</a:t>
            </a:r>
            <a:endParaRPr sz="1400">
              <a:solidFill>
                <a:srgbClr val="90F0E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Team-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Alon Davidy, Boaz Raz, Yael Termin,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Guy Etgar, Riki Hihinashvili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Marketing &amp; Operation - Calanit Ozeri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Website - 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Yahel Cohen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	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Team-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Avichay Ben Lulu, Or Robin, Shira Zorin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Marketing content -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Shiraz Adin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Branding &amp; Design - 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N</a:t>
            </a:r>
            <a:r>
              <a:rPr lang="en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oa Mekler</a:t>
            </a:r>
            <a:endParaRPr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/>
        </p:nvSpPr>
        <p:spPr>
          <a:xfrm>
            <a:off x="6108426" y="1688675"/>
            <a:ext cx="202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04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April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75" name="Google Shape;875;p57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876" name="Google Shape;876;p57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877" name="Google Shape;877;p5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878" name="Google Shape;878;p57"/>
          <p:cNvSpPr txBox="1"/>
          <p:nvPr/>
        </p:nvSpPr>
        <p:spPr>
          <a:xfrm>
            <a:off x="418100" y="958247"/>
            <a:ext cx="626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Q1 &amp; Q2</a:t>
            </a:r>
            <a:r>
              <a:rPr lang="en" sz="34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 2026 </a:t>
            </a:r>
            <a:r>
              <a:rPr lang="en" sz="34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Planned </a:t>
            </a:r>
            <a:r>
              <a:rPr lang="en" sz="34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</a:t>
            </a:r>
            <a:r>
              <a:rPr lang="en" sz="34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vents</a:t>
            </a:r>
            <a:endParaRPr sz="3400">
              <a:solidFill>
                <a:srgbClr val="FFFFFF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79" name="Google Shape;879;p57"/>
          <p:cNvSpPr txBox="1"/>
          <p:nvPr/>
        </p:nvSpPr>
        <p:spPr>
          <a:xfrm>
            <a:off x="446684" y="1714501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01 /</a:t>
            </a:r>
            <a:r>
              <a:rPr b="1"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January</a:t>
            </a:r>
            <a:endParaRPr sz="1200">
              <a:solidFill>
                <a:srgbClr val="90F0EA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80" name="Google Shape;880;p57"/>
          <p:cNvSpPr txBox="1"/>
          <p:nvPr/>
        </p:nvSpPr>
        <p:spPr>
          <a:xfrm>
            <a:off x="446673" y="2091217"/>
            <a:ext cx="16035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19/1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Webinar Quantum developers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29/1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Meetup - Spark </a:t>
            </a:r>
            <a:endParaRPr sz="1000">
              <a:solidFill>
                <a:srgbClr val="9AFFC4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81" name="Google Shape;881;p57"/>
          <p:cNvSpPr txBox="1"/>
          <p:nvPr/>
        </p:nvSpPr>
        <p:spPr>
          <a:xfrm>
            <a:off x="2336860" y="1714501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02 /</a:t>
            </a:r>
            <a:r>
              <a:rPr b="1"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February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82" name="Google Shape;882;p57"/>
          <p:cNvSpPr txBox="1"/>
          <p:nvPr/>
        </p:nvSpPr>
        <p:spPr>
          <a:xfrm>
            <a:off x="2317149" y="2091217"/>
            <a:ext cx="16518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2/2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-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Bank Hapoalim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-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Rami Belchman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for the community</a:t>
            </a:r>
            <a:br>
              <a:rPr lang="en" sz="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endParaRPr sz="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23/2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Face to face meetup for developers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4">
                <a:solidFill>
                  <a:srgbClr val="FFFFF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CTO forum meetup at Bar-Ilan university</a:t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883" name="Google Shape;883;p57"/>
          <p:cNvCxnSpPr/>
          <p:nvPr/>
        </p:nvCxnSpPr>
        <p:spPr>
          <a:xfrm>
            <a:off x="458098" y="1970742"/>
            <a:ext cx="14754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4269725" y="1970742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57"/>
          <p:cNvSpPr txBox="1"/>
          <p:nvPr/>
        </p:nvSpPr>
        <p:spPr>
          <a:xfrm>
            <a:off x="4318922" y="1688676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03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March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86" name="Google Shape;886;p57"/>
          <p:cNvSpPr txBox="1"/>
          <p:nvPr/>
        </p:nvSpPr>
        <p:spPr>
          <a:xfrm>
            <a:off x="4299201" y="2091225"/>
            <a:ext cx="1399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Quantum safe for energy</a:t>
            </a: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event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4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Psagot alumni quantum meetup</a:t>
            </a: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87" name="Google Shape;887;p57"/>
          <p:cNvSpPr txBox="1"/>
          <p:nvPr/>
        </p:nvSpPr>
        <p:spPr>
          <a:xfrm>
            <a:off x="6112198" y="2071368"/>
            <a:ext cx="1081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Dubai Conference</a:t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88" name="Google Shape;888;p57"/>
          <p:cNvSpPr txBox="1"/>
          <p:nvPr/>
        </p:nvSpPr>
        <p:spPr>
          <a:xfrm>
            <a:off x="6123321" y="2378521"/>
            <a:ext cx="130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05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May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Community event</a:t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cxnSp>
        <p:nvCxnSpPr>
          <p:cNvPr id="889" name="Google Shape;889;p57"/>
          <p:cNvCxnSpPr/>
          <p:nvPr/>
        </p:nvCxnSpPr>
        <p:spPr>
          <a:xfrm>
            <a:off x="6108427" y="2629217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57"/>
          <p:cNvCxnSpPr/>
          <p:nvPr/>
        </p:nvCxnSpPr>
        <p:spPr>
          <a:xfrm>
            <a:off x="2336849" y="1970742"/>
            <a:ext cx="14754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1" name="Google Shape;8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57"/>
          <p:cNvCxnSpPr/>
          <p:nvPr/>
        </p:nvCxnSpPr>
        <p:spPr>
          <a:xfrm>
            <a:off x="6118220" y="1970742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8"/>
          <p:cNvSpPr txBox="1"/>
          <p:nvPr>
            <p:ph type="title"/>
          </p:nvPr>
        </p:nvSpPr>
        <p:spPr>
          <a:xfrm>
            <a:off x="6516999" y="848225"/>
            <a:ext cx="1320600" cy="65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Quantum national visitor center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02" name="Google Shape;902;p58"/>
          <p:cNvSpPr txBox="1"/>
          <p:nvPr>
            <p:ph idx="5" type="subTitle"/>
          </p:nvPr>
        </p:nvSpPr>
        <p:spPr>
          <a:xfrm>
            <a:off x="391777" y="939343"/>
            <a:ext cx="2415600" cy="93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Longer term </a:t>
            </a: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plans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03" name="Google Shape;903;p58"/>
          <p:cNvSpPr txBox="1"/>
          <p:nvPr>
            <p:ph type="title"/>
          </p:nvPr>
        </p:nvSpPr>
        <p:spPr>
          <a:xfrm>
            <a:off x="2989347" y="2199225"/>
            <a:ext cx="13206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Joint governmental programs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04" name="Google Shape;904;p58"/>
          <p:cNvSpPr txBox="1"/>
          <p:nvPr>
            <p:ph type="title"/>
          </p:nvPr>
        </p:nvSpPr>
        <p:spPr>
          <a:xfrm>
            <a:off x="4884423" y="1541400"/>
            <a:ext cx="11229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Israel Quantum week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05" name="Google Shape;905;p58"/>
          <p:cNvSpPr txBox="1"/>
          <p:nvPr>
            <p:ph type="title"/>
          </p:nvPr>
        </p:nvSpPr>
        <p:spPr>
          <a:xfrm>
            <a:off x="1142200" y="3043875"/>
            <a:ext cx="12012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International collaborations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cxnSp>
        <p:nvCxnSpPr>
          <p:cNvPr id="906" name="Google Shape;906;p58"/>
          <p:cNvCxnSpPr/>
          <p:nvPr/>
        </p:nvCxnSpPr>
        <p:spPr>
          <a:xfrm flipH="1" rot="10800000">
            <a:off x="1561650" y="1179425"/>
            <a:ext cx="7055100" cy="28248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8"/>
          <p:cNvSpPr/>
          <p:nvPr/>
        </p:nvSpPr>
        <p:spPr>
          <a:xfrm rot="724385">
            <a:off x="8413743" y="1122496"/>
            <a:ext cx="221430" cy="213096"/>
          </a:xfrm>
          <a:custGeom>
            <a:rect b="b" l="l" r="r" t="t"/>
            <a:pathLst>
              <a:path extrusionOk="0" h="10740" w="11160">
                <a:moveTo>
                  <a:pt x="0" y="0"/>
                </a:moveTo>
                <a:lnTo>
                  <a:pt x="11160" y="0"/>
                </a:lnTo>
                <a:lnTo>
                  <a:pt x="11160" y="10740"/>
                </a:lnTo>
              </a:path>
            </a:pathLst>
          </a:cu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8" name="Google Shape;908;p58"/>
          <p:cNvSpPr/>
          <p:nvPr/>
        </p:nvSpPr>
        <p:spPr>
          <a:xfrm>
            <a:off x="1528805" y="3725487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09" name="Google Shape;909;p58"/>
          <p:cNvSpPr/>
          <p:nvPr/>
        </p:nvSpPr>
        <p:spPr>
          <a:xfrm>
            <a:off x="3109500" y="3095742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10" name="Google Shape;910;p58"/>
          <p:cNvSpPr/>
          <p:nvPr/>
        </p:nvSpPr>
        <p:spPr>
          <a:xfrm>
            <a:off x="4971250" y="2335069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6718850" y="1653023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912" name="Google Shape;912;p58"/>
          <p:cNvCxnSpPr/>
          <p:nvPr/>
        </p:nvCxnSpPr>
        <p:spPr>
          <a:xfrm>
            <a:off x="1579880" y="3793987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58"/>
          <p:cNvCxnSpPr/>
          <p:nvPr/>
        </p:nvCxnSpPr>
        <p:spPr>
          <a:xfrm>
            <a:off x="3162138" y="3158897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58"/>
          <p:cNvCxnSpPr/>
          <p:nvPr/>
        </p:nvCxnSpPr>
        <p:spPr>
          <a:xfrm>
            <a:off x="5023175" y="2410138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58"/>
          <p:cNvCxnSpPr/>
          <p:nvPr/>
        </p:nvCxnSpPr>
        <p:spPr>
          <a:xfrm>
            <a:off x="6771500" y="1721523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F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22" name="Google Shape;922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923" name="Google Shape;923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924" name="Google Shape;924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25" name="Google Shape;925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926" name="Google Shape;926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927" name="Google Shape;927;p59"/>
          <p:cNvSpPr txBox="1"/>
          <p:nvPr/>
        </p:nvSpPr>
        <p:spPr>
          <a:xfrm>
            <a:off x="307480" y="844576"/>
            <a:ext cx="2116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Budget</a:t>
            </a:r>
            <a:endParaRPr sz="3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2026/ </a:t>
            </a:r>
            <a:endParaRPr sz="3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2-3M NIS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28" name="Google Shape;928;p59"/>
          <p:cNvSpPr txBox="1"/>
          <p:nvPr/>
        </p:nvSpPr>
        <p:spPr>
          <a:xfrm>
            <a:off x="3020632" y="928019"/>
            <a:ext cx="5275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CEO Salary (cost)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perations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manager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Head of verticals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Admin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Incorporation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and registration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Audit and legal (including HR)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Ongoing design and marketing needs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Office (?) in Shared space can also find pro bono option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6 yearly local events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International Event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6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Overhead 20%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929" name="Google Shape;929;p59" title="wired-outline-220-arrow-9-hover-pointing.gif"/>
          <p:cNvPicPr preferRelativeResize="0"/>
          <p:nvPr/>
        </p:nvPicPr>
        <p:blipFill rotWithShape="1">
          <a:blip r:embed="rId4">
            <a:alphaModFix/>
          </a:blip>
          <a:srcRect b="8542" l="0" r="0" t="47918"/>
          <a:stretch/>
        </p:blipFill>
        <p:spPr>
          <a:xfrm rot="10799749">
            <a:off x="344151" y="2586686"/>
            <a:ext cx="1006901" cy="4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2"/>
          <p:cNvSpPr txBox="1"/>
          <p:nvPr>
            <p:ph type="title"/>
          </p:nvPr>
        </p:nvSpPr>
        <p:spPr>
          <a:xfrm>
            <a:off x="350111" y="533875"/>
            <a:ext cx="85206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 SemiBold"/>
                <a:ea typeface="Open Sans SemiBold"/>
                <a:cs typeface="Open Sans SemiBold"/>
                <a:sym typeface="Open Sans SemiBold"/>
              </a:rPr>
              <a:t>פגישות אקוסיסטם-</a:t>
            </a:r>
            <a:endParaRPr sz="28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57" name="Google Shape;457;p42"/>
          <p:cNvSpPr txBox="1"/>
          <p:nvPr>
            <p:ph idx="1" type="body"/>
          </p:nvPr>
        </p:nvSpPr>
        <p:spPr>
          <a:xfrm>
            <a:off x="4605825" y="1244475"/>
            <a:ext cx="42648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חברות: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quantum machines, Classiq, Quantum source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(השבוע</a:t>
            </a: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quantum source/quantum transistors)</a:t>
            </a:r>
            <a:b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גורמי ממשל:</a:t>
            </a:r>
            <a:endParaRPr sz="13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נדב כהן, אביב זאבי, דרור בין,  שלומי קופמן</a:t>
            </a:r>
            <a:b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endParaRPr sz="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ארגונים בין לאומיים:</a:t>
            </a:r>
            <a:r>
              <a:rPr lang="en" sz="13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 sz="13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QuIC, QED-C </a:t>
            </a:r>
            <a:b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3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שגרירות: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יפן, אנגליה, קוריאה</a:t>
            </a:r>
            <a:b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4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גורמים נוספים:</a:t>
            </a:r>
            <a:endParaRPr sz="13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INSS SNC , IQCC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58" name="Google Shape;458;p42"/>
          <p:cNvSpPr txBox="1"/>
          <p:nvPr>
            <p:ph idx="1" type="body"/>
          </p:nvPr>
        </p:nvSpPr>
        <p:spPr>
          <a:xfrm>
            <a:off x="727725" y="1054150"/>
            <a:ext cx="42024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אקדמיה: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מעבדת מכון ויצמן </a:t>
            </a:r>
            <a:b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כנסים: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vernewell group Dubai emerge Americas , Q Expo</a:t>
            </a:r>
            <a:b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5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אחרים: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סיון כהן סבן</a:t>
            </a:r>
            <a:b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4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קרנות: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אינטל קפיטל, אנטרה קפיטל</a:t>
            </a:r>
            <a:b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שותפים: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EY, KPMG, DELOITTE, HAREL, HF, PEARL Cohen Microsoft, POALIM Tech, Finnigan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3100" y="3369375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0"/>
          <p:cNvSpPr txBox="1"/>
          <p:nvPr>
            <p:ph type="title"/>
          </p:nvPr>
        </p:nvSpPr>
        <p:spPr>
          <a:xfrm>
            <a:off x="747600" y="434938"/>
            <a:ext cx="1869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</a:rPr>
              <a:t>4</a:t>
            </a:r>
            <a:endParaRPr>
              <a:solidFill>
                <a:srgbClr val="90F0EA"/>
              </a:solidFill>
            </a:endParaRPr>
          </a:p>
        </p:txBody>
      </p:sp>
      <p:sp>
        <p:nvSpPr>
          <p:cNvPr id="937" name="Google Shape;937;p60"/>
          <p:cNvSpPr txBox="1"/>
          <p:nvPr>
            <p:ph idx="1" type="body"/>
          </p:nvPr>
        </p:nvSpPr>
        <p:spPr>
          <a:xfrm>
            <a:off x="311700" y="336937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Let's Build the </a:t>
            </a:r>
            <a:endParaRPr sz="3400">
              <a:solidFill>
                <a:srgbClr val="FEFEFE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Quantum Ecosystem </a:t>
            </a:r>
            <a:r>
              <a:rPr lang="en" sz="3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Together</a:t>
            </a:r>
            <a:endParaRPr sz="3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38" name="Google Shape;938;p60"/>
          <p:cNvSpPr txBox="1"/>
          <p:nvPr>
            <p:ph type="title"/>
          </p:nvPr>
        </p:nvSpPr>
        <p:spPr>
          <a:xfrm>
            <a:off x="3590550" y="434938"/>
            <a:ext cx="1869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</a:rPr>
              <a:t>1</a:t>
            </a:r>
            <a:endParaRPr>
              <a:solidFill>
                <a:srgbClr val="90F0EA"/>
              </a:solidFill>
            </a:endParaRPr>
          </a:p>
        </p:txBody>
      </p:sp>
      <p:sp>
        <p:nvSpPr>
          <p:cNvPr id="939" name="Google Shape;939;p60"/>
          <p:cNvSpPr txBox="1"/>
          <p:nvPr>
            <p:ph type="title"/>
          </p:nvPr>
        </p:nvSpPr>
        <p:spPr>
          <a:xfrm>
            <a:off x="6433500" y="1013813"/>
            <a:ext cx="1869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850"/>
              <a:buFont typeface="Instrument Sans"/>
              <a:buNone/>
            </a:pPr>
            <a:r>
              <a:rPr lang="en" sz="20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∞</a:t>
            </a:r>
            <a:endParaRPr sz="20000">
              <a:solidFill>
                <a:srgbClr val="90F0EA"/>
              </a:solidFill>
            </a:endParaRPr>
          </a:p>
        </p:txBody>
      </p:sp>
      <p:sp>
        <p:nvSpPr>
          <p:cNvPr id="940" name="Google Shape;940;p60"/>
          <p:cNvSpPr txBox="1"/>
          <p:nvPr/>
        </p:nvSpPr>
        <p:spPr>
          <a:xfrm>
            <a:off x="1137600" y="2172363"/>
            <a:ext cx="108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Verticals</a:t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41" name="Google Shape;941;p60"/>
          <p:cNvSpPr txBox="1"/>
          <p:nvPr/>
        </p:nvSpPr>
        <p:spPr>
          <a:xfrm>
            <a:off x="3855300" y="2172363"/>
            <a:ext cx="14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Platform</a:t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42" name="Google Shape;942;p60"/>
          <p:cNvSpPr txBox="1"/>
          <p:nvPr/>
        </p:nvSpPr>
        <p:spPr>
          <a:xfrm>
            <a:off x="6651300" y="2172363"/>
            <a:ext cx="143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Potential</a:t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943" name="Google Shape;943;p60"/>
          <p:cNvCxnSpPr/>
          <p:nvPr/>
        </p:nvCxnSpPr>
        <p:spPr>
          <a:xfrm>
            <a:off x="3148911" y="870451"/>
            <a:ext cx="0" cy="16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60"/>
          <p:cNvCxnSpPr/>
          <p:nvPr/>
        </p:nvCxnSpPr>
        <p:spPr>
          <a:xfrm>
            <a:off x="5985976" y="870451"/>
            <a:ext cx="0" cy="16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1"/>
          <p:cNvSpPr txBox="1"/>
          <p:nvPr>
            <p:ph idx="1" type="body"/>
          </p:nvPr>
        </p:nvSpPr>
        <p:spPr>
          <a:xfrm>
            <a:off x="3245350" y="1664425"/>
            <a:ext cx="36138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THANK YOU!</a:t>
            </a:r>
            <a:endParaRPr sz="40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950" name="Google Shape;9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950" y="1608125"/>
            <a:ext cx="818600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43100" y="3369375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2"/>
          <p:cNvSpPr/>
          <p:nvPr/>
        </p:nvSpPr>
        <p:spPr>
          <a:xfrm>
            <a:off x="4525050" y="0"/>
            <a:ext cx="4619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8" name="Google Shape;958;p62"/>
          <p:cNvSpPr/>
          <p:nvPr/>
        </p:nvSpPr>
        <p:spPr>
          <a:xfrm>
            <a:off x="4812900" y="457175"/>
            <a:ext cx="3981300" cy="2081400"/>
          </a:xfrm>
          <a:prstGeom prst="roundRect">
            <a:avLst>
              <a:gd fmla="val 4963" name="adj"/>
            </a:avLst>
          </a:prstGeom>
          <a:solidFill>
            <a:srgbClr val="90F0EA"/>
          </a:solidFill>
          <a:ln>
            <a:noFill/>
          </a:ln>
          <a:effectLst>
            <a:outerShdw blurRad="114300" rotWithShape="0" algn="bl" dir="7980000" dist="18175">
              <a:srgbClr val="000000">
                <a:alpha val="23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9" name="Google Shape;959;p62"/>
          <p:cNvSpPr txBox="1"/>
          <p:nvPr>
            <p:ph type="title"/>
          </p:nvPr>
        </p:nvSpPr>
        <p:spPr>
          <a:xfrm>
            <a:off x="408758" y="1194150"/>
            <a:ext cx="4256100" cy="226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Global exposure and positioning of </a:t>
            </a:r>
            <a:r>
              <a:rPr lang="en" sz="36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Israel Ecosystem</a:t>
            </a:r>
            <a:endParaRPr sz="36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60" name="Google Shape;960;p62"/>
          <p:cNvSpPr txBox="1"/>
          <p:nvPr>
            <p:ph idx="4294967295" type="body"/>
          </p:nvPr>
        </p:nvSpPr>
        <p:spPr>
          <a:xfrm>
            <a:off x="310214" y="3031379"/>
            <a:ext cx="34104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 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Position Israel Quantum industry as part of the 7 leading global quantum ecosystems.</a:t>
            </a:r>
            <a:endParaRPr sz="1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61" name="Google Shape;961;p62"/>
          <p:cNvSpPr txBox="1"/>
          <p:nvPr>
            <p:ph idx="4" type="subTitle"/>
          </p:nvPr>
        </p:nvSpPr>
        <p:spPr>
          <a:xfrm>
            <a:off x="444339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2"/>
          <p:cNvSpPr/>
          <p:nvPr/>
        </p:nvSpPr>
        <p:spPr>
          <a:xfrm>
            <a:off x="5274929" y="697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Qubit as Operator</a:t>
            </a:r>
            <a:endParaRPr i="0" u="none" cap="none" strike="noStrike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63" name="Google Shape;963;p62"/>
          <p:cNvSpPr/>
          <p:nvPr/>
        </p:nvSpPr>
        <p:spPr>
          <a:xfrm>
            <a:off x="5274939" y="1175650"/>
            <a:ext cx="3410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7432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Participating as Israel ecosystem in global events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Maintaining an updated portfolio of the  industry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 with similar organizations in key geographies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62"/>
          <p:cNvSpPr/>
          <p:nvPr/>
        </p:nvSpPr>
        <p:spPr>
          <a:xfrm>
            <a:off x="11424671" y="228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b="0" i="0" lang="en" sz="2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KPIs</a:t>
            </a:r>
            <a:endParaRPr b="0" i="0" sz="2200" u="none" cap="none" strike="noStrike"/>
          </a:p>
        </p:txBody>
      </p:sp>
      <p:sp>
        <p:nvSpPr>
          <p:cNvPr id="965" name="Google Shape;965;p62"/>
          <p:cNvSpPr/>
          <p:nvPr/>
        </p:nvSpPr>
        <p:spPr>
          <a:xfrm>
            <a:off x="11424671" y="262402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966" name="Google Shape;966;p62"/>
          <p:cNvSpPr/>
          <p:nvPr/>
        </p:nvSpPr>
        <p:spPr>
          <a:xfrm>
            <a:off x="4812900" y="2597854"/>
            <a:ext cx="3981300" cy="2016000"/>
          </a:xfrm>
          <a:prstGeom prst="roundRect">
            <a:avLst>
              <a:gd fmla="val 4963" name="adj"/>
            </a:avLst>
          </a:prstGeom>
          <a:solidFill>
            <a:srgbClr val="90F0EA"/>
          </a:solidFill>
          <a:ln>
            <a:noFill/>
          </a:ln>
          <a:effectLst>
            <a:outerShdw blurRad="114300" rotWithShape="0" algn="bl" dir="3420000" dist="18175">
              <a:srgbClr val="000000">
                <a:alpha val="23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7" name="Google Shape;967;p62"/>
          <p:cNvSpPr/>
          <p:nvPr/>
        </p:nvSpPr>
        <p:spPr>
          <a:xfrm>
            <a:off x="5273967" y="287423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KPIs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68" name="Google Shape;968;p62"/>
          <p:cNvSpPr/>
          <p:nvPr/>
        </p:nvSpPr>
        <p:spPr>
          <a:xfrm>
            <a:off x="5264339" y="3243900"/>
            <a:ext cx="31227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Participating in 4 leading conferences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Pushing publications of Israel's startup in leading platforms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9" name="Google Shape;969;p62" title="wired-outline-134-target-hover-enlarg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45" y="3117588"/>
            <a:ext cx="279900" cy="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2" title="wired-outline-220-arrow-9-hover-pointing.gif"/>
          <p:cNvPicPr preferRelativeResize="0"/>
          <p:nvPr/>
        </p:nvPicPr>
        <p:blipFill rotWithShape="1">
          <a:blip r:embed="rId4">
            <a:alphaModFix/>
          </a:blip>
          <a:srcRect b="8542" l="0" r="0" t="47918"/>
          <a:stretch/>
        </p:blipFill>
        <p:spPr>
          <a:xfrm rot="10799750">
            <a:off x="4854988" y="2901448"/>
            <a:ext cx="350268" cy="15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2" title="wired-outline-220-arrow-9-hover-pointing.gif"/>
          <p:cNvPicPr preferRelativeResize="0"/>
          <p:nvPr/>
        </p:nvPicPr>
        <p:blipFill rotWithShape="1">
          <a:blip r:embed="rId4">
            <a:alphaModFix/>
          </a:blip>
          <a:srcRect b="8542" l="0" r="0" t="47918"/>
          <a:stretch/>
        </p:blipFill>
        <p:spPr>
          <a:xfrm rot="10799750">
            <a:off x="4854988" y="746723"/>
            <a:ext cx="350268" cy="152503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3" name="Google Shape;973;p6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4" name="Google Shape;974;p6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5" name="Google Shape;975;p6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6" name="Google Shape;976;p6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7" name="Google Shape;977;p6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8" name="Google Shape;978;p62"/>
          <p:cNvSpPr/>
          <p:nvPr/>
        </p:nvSpPr>
        <p:spPr>
          <a:xfrm>
            <a:off x="444339" y="457175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79" name="Google Shape;979;p62"/>
          <p:cNvSpPr txBox="1"/>
          <p:nvPr/>
        </p:nvSpPr>
        <p:spPr>
          <a:xfrm>
            <a:off x="488564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2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980" name="Google Shape;980;p62"/>
          <p:cNvPicPr preferRelativeResize="0"/>
          <p:nvPr/>
        </p:nvPicPr>
        <p:blipFill rotWithShape="1">
          <a:blip r:embed="rId5">
            <a:alphaModFix/>
          </a:blip>
          <a:srcRect b="-18146" l="-14579" r="52698" t="61065"/>
          <a:stretch/>
        </p:blipFill>
        <p:spPr>
          <a:xfrm>
            <a:off x="1775950" y="0"/>
            <a:ext cx="2749102" cy="25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3"/>
          <p:cNvSpPr txBox="1"/>
          <p:nvPr>
            <p:ph type="title"/>
          </p:nvPr>
        </p:nvSpPr>
        <p:spPr>
          <a:xfrm>
            <a:off x="6628659" y="2759428"/>
            <a:ext cx="1658100" cy="65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Quantum national visitor center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90" name="Google Shape;990;p63"/>
          <p:cNvSpPr txBox="1"/>
          <p:nvPr>
            <p:ph idx="5" type="subTitle"/>
          </p:nvPr>
        </p:nvSpPr>
        <p:spPr>
          <a:xfrm>
            <a:off x="391777" y="939343"/>
            <a:ext cx="2415600" cy="93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Longer term </a:t>
            </a: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plans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91" name="Google Shape;991;p63"/>
          <p:cNvSpPr txBox="1"/>
          <p:nvPr>
            <p:ph type="title"/>
          </p:nvPr>
        </p:nvSpPr>
        <p:spPr>
          <a:xfrm>
            <a:off x="2442349" y="2752915"/>
            <a:ext cx="17424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Joint governmental programs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92" name="Google Shape;992;p63"/>
          <p:cNvSpPr txBox="1"/>
          <p:nvPr>
            <p:ph type="title"/>
          </p:nvPr>
        </p:nvSpPr>
        <p:spPr>
          <a:xfrm>
            <a:off x="4791515" y="2752915"/>
            <a:ext cx="14739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Israel Quantum week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993" name="Google Shape;993;p63"/>
          <p:cNvSpPr txBox="1"/>
          <p:nvPr>
            <p:ph type="title"/>
          </p:nvPr>
        </p:nvSpPr>
        <p:spPr>
          <a:xfrm>
            <a:off x="454390" y="2759415"/>
            <a:ext cx="1473900" cy="5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</a:t>
            </a:r>
            <a:r>
              <a:rPr lang="en" sz="1400"/>
              <a:t>nternational collaborations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cxnSp>
        <p:nvCxnSpPr>
          <p:cNvPr id="994" name="Google Shape;994;p63"/>
          <p:cNvCxnSpPr/>
          <p:nvPr/>
        </p:nvCxnSpPr>
        <p:spPr>
          <a:xfrm>
            <a:off x="435200" y="2490175"/>
            <a:ext cx="8096400" cy="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63"/>
          <p:cNvSpPr/>
          <p:nvPr/>
        </p:nvSpPr>
        <p:spPr>
          <a:xfrm rot="2700000">
            <a:off x="8285305" y="2381045"/>
            <a:ext cx="221391" cy="213059"/>
          </a:xfrm>
          <a:custGeom>
            <a:rect b="b" l="l" r="r" t="t"/>
            <a:pathLst>
              <a:path extrusionOk="0" h="10740" w="11160">
                <a:moveTo>
                  <a:pt x="0" y="0"/>
                </a:moveTo>
                <a:lnTo>
                  <a:pt x="11160" y="0"/>
                </a:lnTo>
                <a:lnTo>
                  <a:pt x="11160" y="10740"/>
                </a:lnTo>
              </a:path>
            </a:pathLst>
          </a:cu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6" name="Google Shape;996;p63"/>
          <p:cNvSpPr/>
          <p:nvPr/>
        </p:nvSpPr>
        <p:spPr>
          <a:xfrm>
            <a:off x="417750" y="2437525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97" name="Google Shape;997;p63"/>
          <p:cNvSpPr/>
          <p:nvPr/>
        </p:nvSpPr>
        <p:spPr>
          <a:xfrm>
            <a:off x="2427209" y="2437525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98" name="Google Shape;998;p63"/>
          <p:cNvSpPr/>
          <p:nvPr/>
        </p:nvSpPr>
        <p:spPr>
          <a:xfrm>
            <a:off x="4737025" y="2437525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99" name="Google Shape;999;p63"/>
          <p:cNvSpPr/>
          <p:nvPr/>
        </p:nvSpPr>
        <p:spPr>
          <a:xfrm>
            <a:off x="6625200" y="2437525"/>
            <a:ext cx="105300" cy="105300"/>
          </a:xfrm>
          <a:prstGeom prst="ellipse">
            <a:avLst/>
          </a:prstGeom>
          <a:solidFill>
            <a:srgbClr val="90F0EA"/>
          </a:solidFill>
          <a:ln cap="flat" cmpd="sng" w="9525">
            <a:solidFill>
              <a:srgbClr val="90F0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00" name="Google Shape;1000;p63"/>
          <p:cNvCxnSpPr/>
          <p:nvPr/>
        </p:nvCxnSpPr>
        <p:spPr>
          <a:xfrm>
            <a:off x="468825" y="2506025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63"/>
          <p:cNvCxnSpPr/>
          <p:nvPr/>
        </p:nvCxnSpPr>
        <p:spPr>
          <a:xfrm>
            <a:off x="2475172" y="2506025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63"/>
          <p:cNvCxnSpPr/>
          <p:nvPr/>
        </p:nvCxnSpPr>
        <p:spPr>
          <a:xfrm>
            <a:off x="4788950" y="2506025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63"/>
          <p:cNvCxnSpPr/>
          <p:nvPr/>
        </p:nvCxnSpPr>
        <p:spPr>
          <a:xfrm>
            <a:off x="6677850" y="2506025"/>
            <a:ext cx="0" cy="197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600" y="1573925"/>
            <a:ext cx="818600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4"/>
          <p:cNvSpPr txBox="1"/>
          <p:nvPr>
            <p:ph idx="1" type="body"/>
          </p:nvPr>
        </p:nvSpPr>
        <p:spPr>
          <a:xfrm>
            <a:off x="3339425" y="1651275"/>
            <a:ext cx="3332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THANK YOU!</a:t>
            </a:r>
            <a:endParaRPr sz="40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1010" name="Google Shape;10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84550" y="3460700"/>
            <a:ext cx="4442450" cy="4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5"/>
          <p:cNvSpPr txBox="1"/>
          <p:nvPr>
            <p:ph idx="1" type="body"/>
          </p:nvPr>
        </p:nvSpPr>
        <p:spPr>
          <a:xfrm>
            <a:off x="3256163" y="1664425"/>
            <a:ext cx="36138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THANK YOU!</a:t>
            </a:r>
            <a:endParaRPr sz="40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1017" name="Google Shape;10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37" y="1587075"/>
            <a:ext cx="818600" cy="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6" title="close-up-abstract-atom-against-black-background.jpg"/>
          <p:cNvPicPr preferRelativeResize="0"/>
          <p:nvPr/>
        </p:nvPicPr>
        <p:blipFill rotWithShape="1">
          <a:blip r:embed="rId3">
            <a:alphaModFix/>
          </a:blip>
          <a:srcRect b="13560" l="-789" r="22615" t="-1899"/>
          <a:stretch/>
        </p:blipFill>
        <p:spPr>
          <a:xfrm>
            <a:off x="3247412" y="313625"/>
            <a:ext cx="5896576" cy="47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6"/>
          <p:cNvSpPr txBox="1"/>
          <p:nvPr>
            <p:ph idx="4294967295" type="subTitle"/>
          </p:nvPr>
        </p:nvSpPr>
        <p:spPr>
          <a:xfrm>
            <a:off x="1289133" y="3150025"/>
            <a:ext cx="3903300" cy="7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 Platform Builder for the Israeli Quantum Ecosystem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p66"/>
          <p:cNvSpPr txBox="1"/>
          <p:nvPr>
            <p:ph idx="4294967295" type="subTitle"/>
          </p:nvPr>
        </p:nvSpPr>
        <p:spPr>
          <a:xfrm>
            <a:off x="1289125" y="4144363"/>
            <a:ext cx="4659600" cy="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Quarter /  Jan 26</a:t>
            </a:r>
            <a:endParaRPr sz="14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9" y="1087550"/>
            <a:ext cx="648750" cy="6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6"/>
          <p:cNvSpPr txBox="1"/>
          <p:nvPr>
            <p:ph type="title"/>
          </p:nvPr>
        </p:nvSpPr>
        <p:spPr>
          <a:xfrm>
            <a:off x="1280499" y="1028700"/>
            <a:ext cx="4347000" cy="20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Qubit: Building Israel's Quantum Future.</a:t>
            </a:r>
            <a:endParaRPr sz="3600">
              <a:solidFill>
                <a:schemeClr val="lt1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1027" name="Google Shape;10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203" y="3040596"/>
            <a:ext cx="4193825" cy="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6" title="atom-science-biotechnology-blue-neon-graphic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4850" y="644863"/>
            <a:ext cx="2502298" cy="25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9370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>
            <p:ph idx="4294967295" type="subTitle"/>
          </p:nvPr>
        </p:nvSpPr>
        <p:spPr>
          <a:xfrm>
            <a:off x="868475" y="3210981"/>
            <a:ext cx="3659700" cy="818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 Platform Builder for the Israeli Quantum Ecosystem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35" name="Google Shape;1035;p67"/>
          <p:cNvSpPr txBox="1"/>
          <p:nvPr>
            <p:ph idx="4294967295" type="subTitle"/>
          </p:nvPr>
        </p:nvSpPr>
        <p:spPr>
          <a:xfrm>
            <a:off x="881604" y="4127479"/>
            <a:ext cx="4659600" cy="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Quarter /  </a:t>
            </a: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Jan 26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75" y="457200"/>
            <a:ext cx="628900" cy="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7"/>
          <p:cNvSpPr txBox="1"/>
          <p:nvPr>
            <p:ph type="title"/>
          </p:nvPr>
        </p:nvSpPr>
        <p:spPr>
          <a:xfrm>
            <a:off x="817525" y="1166297"/>
            <a:ext cx="39846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Qubit: </a:t>
            </a:r>
            <a:endParaRPr sz="3600">
              <a:solidFill>
                <a:srgbClr val="FEFEF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Building Israel's Quantum Future</a:t>
            </a:r>
            <a:r>
              <a:rPr lang="en" sz="36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038" name="Google Shape;103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430" y="3115252"/>
            <a:ext cx="4144875" cy="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7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270000" y="31152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9775" y="695731"/>
            <a:ext cx="4532900" cy="431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9791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8" title="atom-science-biotechnology-blue-neon-graphic.jpg"/>
          <p:cNvPicPr preferRelativeResize="0"/>
          <p:nvPr/>
        </p:nvPicPr>
        <p:blipFill rotWithShape="1">
          <a:blip r:embed="rId4">
            <a:alphaModFix/>
          </a:blip>
          <a:srcRect b="27225" l="-405" r="71632" t="23764"/>
          <a:stretch/>
        </p:blipFill>
        <p:spPr>
          <a:xfrm flipH="1">
            <a:off x="0" y="0"/>
            <a:ext cx="34438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8"/>
          <p:cNvSpPr txBox="1"/>
          <p:nvPr>
            <p:ph idx="4294967295" type="subTitle"/>
          </p:nvPr>
        </p:nvSpPr>
        <p:spPr>
          <a:xfrm>
            <a:off x="868475" y="3210981"/>
            <a:ext cx="3659700" cy="818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 Platform Builder for the Israeli Quantum Ecosystem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48" name="Google Shape;1048;p68"/>
          <p:cNvSpPr txBox="1"/>
          <p:nvPr>
            <p:ph idx="4294967295" type="subTitle"/>
          </p:nvPr>
        </p:nvSpPr>
        <p:spPr>
          <a:xfrm>
            <a:off x="881604" y="4127479"/>
            <a:ext cx="4659600" cy="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Quarter /  Jan 26</a:t>
            </a:r>
            <a:endParaRPr sz="1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75" y="457200"/>
            <a:ext cx="628900" cy="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430" y="3115252"/>
            <a:ext cx="4144875" cy="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1270000" y="31152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8"/>
          <p:cNvSpPr txBox="1"/>
          <p:nvPr>
            <p:ph type="title"/>
          </p:nvPr>
        </p:nvSpPr>
        <p:spPr>
          <a:xfrm>
            <a:off x="817525" y="1166297"/>
            <a:ext cx="39846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Qubit: </a:t>
            </a:r>
            <a:endParaRPr sz="3600">
              <a:solidFill>
                <a:srgbClr val="FEFEF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Building Israel's Quantum Future</a:t>
            </a:r>
            <a:r>
              <a:rPr lang="en" sz="36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0975" y="28084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075" y="-26335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69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-502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9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5143500" y="-502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275" y="577950"/>
            <a:ext cx="785100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2727725" y="2948194"/>
            <a:ext cx="3124200" cy="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9"/>
          <p:cNvSpPr txBox="1"/>
          <p:nvPr>
            <p:ph type="title"/>
          </p:nvPr>
        </p:nvSpPr>
        <p:spPr>
          <a:xfrm>
            <a:off x="1754375" y="1624356"/>
            <a:ext cx="50709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Arial"/>
              <a:buNone/>
            </a:pPr>
            <a:r>
              <a:rPr lang="en" sz="3600">
                <a:solidFill>
                  <a:srgbClr val="FEFEF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Qubit: Building Israel's Quantum Future.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64" name="Google Shape;1064;p69"/>
          <p:cNvSpPr txBox="1"/>
          <p:nvPr>
            <p:ph idx="4294967295" type="subTitle"/>
          </p:nvPr>
        </p:nvSpPr>
        <p:spPr>
          <a:xfrm>
            <a:off x="3454019" y="4027631"/>
            <a:ext cx="1671600" cy="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Quarter /  JAN 26</a:t>
            </a:r>
            <a:endParaRPr sz="1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9"/>
          <p:cNvSpPr txBox="1"/>
          <p:nvPr>
            <p:ph idx="4294967295" type="subTitle"/>
          </p:nvPr>
        </p:nvSpPr>
        <p:spPr>
          <a:xfrm>
            <a:off x="2502750" y="3042906"/>
            <a:ext cx="3379200" cy="785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 Platform Builder for the Israeli Quantum Ecosystem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5143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925" y="-246267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67" name="Google Shape;467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68" name="Google Shape;468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69" name="Google Shape;469;p43"/>
          <p:cNvSpPr txBox="1"/>
          <p:nvPr>
            <p:ph type="title"/>
          </p:nvPr>
        </p:nvSpPr>
        <p:spPr>
          <a:xfrm>
            <a:off x="414259" y="995377"/>
            <a:ext cx="1814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Agenda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2741639" y="1066812"/>
            <a:ext cx="45102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2025 recap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Our Organizational framework</a:t>
            </a:r>
            <a:endParaRPr sz="1200">
              <a:solidFill>
                <a:srgbClr val="9AFFC4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Quantum Startup Growth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Education and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Certification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Community by Domain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National Knowledge Hub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Structure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Planned events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Longer terms plans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Budget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71" name="Google Shape;4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406" y="1558925"/>
            <a:ext cx="3019290" cy="287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950" y="-23431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072" name="Google Shape;1072;p7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073" name="Google Shape;1073;p7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074" name="Google Shape;1074;p70"/>
          <p:cNvSpPr txBox="1"/>
          <p:nvPr>
            <p:ph type="title"/>
          </p:nvPr>
        </p:nvSpPr>
        <p:spPr>
          <a:xfrm>
            <a:off x="451127" y="905047"/>
            <a:ext cx="2439000" cy="51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Content</a:t>
            </a:r>
            <a:endParaRPr sz="3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075" name="Google Shape;1075;p70"/>
          <p:cNvSpPr txBox="1"/>
          <p:nvPr/>
        </p:nvSpPr>
        <p:spPr>
          <a:xfrm>
            <a:off x="4524459" y="870048"/>
            <a:ext cx="29298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500">
                <a:solidFill>
                  <a:srgbClr val="9AFFC4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rgbClr val="9AFFC4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0F0EA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section title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 rot="-5400000">
            <a:off x="7937465" y="988727"/>
            <a:ext cx="204654" cy="204654"/>
            <a:chOff x="259788" y="1923155"/>
            <a:chExt cx="409800" cy="409800"/>
          </a:xfrm>
        </p:grpSpPr>
        <p:sp>
          <p:nvSpPr>
            <p:cNvPr id="1077" name="Google Shape;1077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78" name="Google Shape;1078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79" name="Google Shape;1079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0" name="Google Shape;1080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1" name="Google Shape;1081;p70"/>
          <p:cNvGrpSpPr/>
          <p:nvPr/>
        </p:nvGrpSpPr>
        <p:grpSpPr>
          <a:xfrm rot="-5400000">
            <a:off x="7937465" y="1365894"/>
            <a:ext cx="204654" cy="204654"/>
            <a:chOff x="259788" y="1923155"/>
            <a:chExt cx="409800" cy="409800"/>
          </a:xfrm>
        </p:grpSpPr>
        <p:sp>
          <p:nvSpPr>
            <p:cNvPr id="1082" name="Google Shape;1082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83" name="Google Shape;1083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84" name="Google Shape;1084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5" name="Google Shape;1085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6" name="Google Shape;1086;p70"/>
          <p:cNvGrpSpPr/>
          <p:nvPr/>
        </p:nvGrpSpPr>
        <p:grpSpPr>
          <a:xfrm rot="-5400000">
            <a:off x="7937465" y="2120229"/>
            <a:ext cx="204654" cy="204654"/>
            <a:chOff x="259788" y="1923155"/>
            <a:chExt cx="409800" cy="409800"/>
          </a:xfrm>
        </p:grpSpPr>
        <p:sp>
          <p:nvSpPr>
            <p:cNvPr id="1087" name="Google Shape;1087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88" name="Google Shape;1088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89" name="Google Shape;1089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91" name="Google Shape;1091;p70"/>
          <p:cNvGrpSpPr/>
          <p:nvPr/>
        </p:nvGrpSpPr>
        <p:grpSpPr>
          <a:xfrm rot="-5400000">
            <a:off x="7937465" y="2497397"/>
            <a:ext cx="204654" cy="204654"/>
            <a:chOff x="259788" y="1923155"/>
            <a:chExt cx="409800" cy="409800"/>
          </a:xfrm>
        </p:grpSpPr>
        <p:sp>
          <p:nvSpPr>
            <p:cNvPr id="1092" name="Google Shape;1092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93" name="Google Shape;1093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94" name="Google Shape;1094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96" name="Google Shape;1096;p70"/>
          <p:cNvGrpSpPr/>
          <p:nvPr/>
        </p:nvGrpSpPr>
        <p:grpSpPr>
          <a:xfrm rot="-5400000">
            <a:off x="7937465" y="2874564"/>
            <a:ext cx="204654" cy="204654"/>
            <a:chOff x="259788" y="1923155"/>
            <a:chExt cx="409800" cy="409800"/>
          </a:xfrm>
        </p:grpSpPr>
        <p:sp>
          <p:nvSpPr>
            <p:cNvPr id="1097" name="Google Shape;1097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98" name="Google Shape;1098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99" name="Google Shape;1099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01" name="Google Shape;1101;p70"/>
          <p:cNvGrpSpPr/>
          <p:nvPr/>
        </p:nvGrpSpPr>
        <p:grpSpPr>
          <a:xfrm rot="-5400000">
            <a:off x="7937465" y="3251732"/>
            <a:ext cx="204654" cy="204654"/>
            <a:chOff x="259788" y="1923155"/>
            <a:chExt cx="409800" cy="409800"/>
          </a:xfrm>
        </p:grpSpPr>
        <p:sp>
          <p:nvSpPr>
            <p:cNvPr id="1102" name="Google Shape;1102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03" name="Google Shape;1103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04" name="Google Shape;1104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06" name="Google Shape;1106;p70"/>
          <p:cNvGrpSpPr/>
          <p:nvPr/>
        </p:nvGrpSpPr>
        <p:grpSpPr>
          <a:xfrm rot="-5400000">
            <a:off x="7937465" y="1743062"/>
            <a:ext cx="204654" cy="204654"/>
            <a:chOff x="259788" y="1923155"/>
            <a:chExt cx="409800" cy="409800"/>
          </a:xfrm>
        </p:grpSpPr>
        <p:sp>
          <p:nvSpPr>
            <p:cNvPr id="1107" name="Google Shape;1107;p7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08" name="Google Shape;1108;p7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09" name="Google Shape;1109;p7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7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111" name="Google Shape;1111;p7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39791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117" name="Google Shape;1117;p7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118" name="Google Shape;1118;p71"/>
          <p:cNvSpPr/>
          <p:nvPr/>
        </p:nvSpPr>
        <p:spPr>
          <a:xfrm>
            <a:off x="11424671" y="228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b="0" i="0" lang="en" sz="2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KPIs</a:t>
            </a:r>
            <a:endParaRPr b="0" i="0" sz="2200" u="none" cap="none" strike="noStrike"/>
          </a:p>
        </p:txBody>
      </p:sp>
      <p:sp>
        <p:nvSpPr>
          <p:cNvPr id="1119" name="Google Shape;1119;p71"/>
          <p:cNvSpPr/>
          <p:nvPr/>
        </p:nvSpPr>
        <p:spPr>
          <a:xfrm>
            <a:off x="11424671" y="262402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120" name="Google Shape;1120;p71"/>
          <p:cNvSpPr/>
          <p:nvPr/>
        </p:nvSpPr>
        <p:spPr>
          <a:xfrm>
            <a:off x="1473478" y="1051120"/>
            <a:ext cx="1256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4"/>
              <a:buFont typeface="Instrument Sans"/>
              <a:buNone/>
            </a:pPr>
            <a:r>
              <a:rPr b="0" i="0" lang="en" sz="2003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250+</a:t>
            </a:r>
            <a:endParaRPr b="0" i="0" sz="2003" u="none" cap="none" strike="noStrike"/>
          </a:p>
        </p:txBody>
      </p:sp>
      <p:pic>
        <p:nvPicPr>
          <p:cNvPr descr="preencoded.png" id="1121" name="Google Shape;11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635" y="412765"/>
            <a:ext cx="1532203" cy="153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1"/>
          <p:cNvSpPr/>
          <p:nvPr/>
        </p:nvSpPr>
        <p:spPr>
          <a:xfrm>
            <a:off x="1463340" y="2072593"/>
            <a:ext cx="12768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2"/>
              <a:buFont typeface="Instrument Sans"/>
              <a:buNone/>
            </a:pPr>
            <a:r>
              <a:rPr b="0" i="0" lang="en" sz="1001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Trained</a:t>
            </a:r>
            <a:endParaRPr b="0" i="0" sz="1001" u="none" cap="none" strike="noStrike"/>
          </a:p>
        </p:txBody>
      </p:sp>
      <p:sp>
        <p:nvSpPr>
          <p:cNvPr id="1123" name="Google Shape;1123;p71"/>
          <p:cNvSpPr/>
          <p:nvPr/>
        </p:nvSpPr>
        <p:spPr>
          <a:xfrm>
            <a:off x="-304764" y="2293415"/>
            <a:ext cx="48129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87"/>
              <a:buFont typeface="Open Sans"/>
              <a:buNone/>
            </a:pPr>
            <a:r>
              <a:rPr b="0" i="0" lang="en" sz="787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Individuals certified</a:t>
            </a:r>
            <a:endParaRPr b="0" i="0" sz="787" u="none" cap="none" strike="noStrike"/>
          </a:p>
        </p:txBody>
      </p:sp>
      <p:sp>
        <p:nvSpPr>
          <p:cNvPr id="1124" name="Google Shape;1124;p71"/>
          <p:cNvSpPr/>
          <p:nvPr/>
        </p:nvSpPr>
        <p:spPr>
          <a:xfrm>
            <a:off x="6414099" y="1051120"/>
            <a:ext cx="1256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4"/>
              <a:buFont typeface="Instrument Sans"/>
              <a:buNone/>
            </a:pPr>
            <a:r>
              <a:rPr b="0" i="0" lang="en" sz="2003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30+</a:t>
            </a:r>
            <a:endParaRPr b="0" i="0" sz="2003" u="none" cap="none" strike="noStrike"/>
          </a:p>
        </p:txBody>
      </p:sp>
      <p:pic>
        <p:nvPicPr>
          <p:cNvPr descr="preencoded.png" id="1125" name="Google Shape;112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256" y="412765"/>
            <a:ext cx="1532203" cy="153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6403961" y="2072593"/>
            <a:ext cx="12768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2"/>
              <a:buFont typeface="Instrument Sans"/>
              <a:buNone/>
            </a:pPr>
            <a:r>
              <a:rPr b="0" i="0" lang="en" sz="1001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Organizations</a:t>
            </a:r>
            <a:endParaRPr b="0" i="0" sz="1001" u="none" cap="none" strike="noStrike"/>
          </a:p>
        </p:txBody>
      </p:sp>
      <p:sp>
        <p:nvSpPr>
          <p:cNvPr id="1127" name="Google Shape;1127;p71"/>
          <p:cNvSpPr/>
          <p:nvPr/>
        </p:nvSpPr>
        <p:spPr>
          <a:xfrm>
            <a:off x="4635857" y="2293415"/>
            <a:ext cx="48129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87"/>
              <a:buFont typeface="Open Sans"/>
              <a:buNone/>
            </a:pPr>
            <a:r>
              <a:rPr b="0" i="0" lang="en" sz="787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 programs</a:t>
            </a:r>
            <a:endParaRPr b="0" i="0" sz="787" u="none" cap="none" strike="noStrike"/>
          </a:p>
        </p:txBody>
      </p:sp>
      <p:sp>
        <p:nvSpPr>
          <p:cNvPr id="1128" name="Google Shape;1128;p71"/>
          <p:cNvSpPr/>
          <p:nvPr/>
        </p:nvSpPr>
        <p:spPr>
          <a:xfrm>
            <a:off x="1473478" y="3324939"/>
            <a:ext cx="1256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4"/>
              <a:buFont typeface="Instrument Sans"/>
              <a:buNone/>
            </a:pPr>
            <a:r>
              <a:rPr b="0" i="0" lang="en" sz="2003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50</a:t>
            </a:r>
            <a:endParaRPr b="0" i="0" sz="2003" u="none" cap="none" strike="noStrike"/>
          </a:p>
        </p:txBody>
      </p:sp>
      <p:pic>
        <p:nvPicPr>
          <p:cNvPr descr="preencoded.png" id="1129" name="Google Shape;112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635" y="2686583"/>
            <a:ext cx="1532203" cy="153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1"/>
          <p:cNvSpPr/>
          <p:nvPr/>
        </p:nvSpPr>
        <p:spPr>
          <a:xfrm>
            <a:off x="1463340" y="4346411"/>
            <a:ext cx="12768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2"/>
              <a:buFont typeface="Instrument Sans"/>
              <a:buNone/>
            </a:pPr>
            <a:r>
              <a:rPr b="0" i="0" lang="en" sz="1001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Leaders</a:t>
            </a:r>
            <a:endParaRPr b="0" i="0" sz="1001" u="none" cap="none" strike="noStrike"/>
          </a:p>
        </p:txBody>
      </p:sp>
      <p:sp>
        <p:nvSpPr>
          <p:cNvPr id="1131" name="Google Shape;1131;p71"/>
          <p:cNvSpPr/>
          <p:nvPr/>
        </p:nvSpPr>
        <p:spPr>
          <a:xfrm>
            <a:off x="-304764" y="4567233"/>
            <a:ext cx="48129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87"/>
              <a:buFont typeface="Open Sans"/>
              <a:buNone/>
            </a:pPr>
            <a:r>
              <a:rPr b="0" i="0" lang="en" sz="787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Executives &amp; directors</a:t>
            </a:r>
            <a:endParaRPr b="0" i="0" sz="787" u="none" cap="none" strike="noStrike"/>
          </a:p>
        </p:txBody>
      </p:sp>
      <p:sp>
        <p:nvSpPr>
          <p:cNvPr id="1132" name="Google Shape;1132;p71"/>
          <p:cNvSpPr/>
          <p:nvPr/>
        </p:nvSpPr>
        <p:spPr>
          <a:xfrm>
            <a:off x="6414099" y="3324939"/>
            <a:ext cx="1256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4"/>
              <a:buFont typeface="Instrument Sans"/>
              <a:buNone/>
            </a:pPr>
            <a:r>
              <a:rPr b="0" i="0" lang="en" sz="2003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40</a:t>
            </a:r>
            <a:endParaRPr b="0" i="0" sz="2003" u="none" cap="none" strike="noStrike"/>
          </a:p>
        </p:txBody>
      </p:sp>
      <p:pic>
        <p:nvPicPr>
          <p:cNvPr descr="preencoded.png" id="1133" name="Google Shape;1133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6256" y="2686583"/>
            <a:ext cx="1532203" cy="153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1"/>
          <p:cNvSpPr/>
          <p:nvPr/>
        </p:nvSpPr>
        <p:spPr>
          <a:xfrm>
            <a:off x="6403961" y="4346411"/>
            <a:ext cx="12768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2"/>
              <a:buFont typeface="Instrument Sans"/>
              <a:buNone/>
            </a:pPr>
            <a:r>
              <a:rPr b="0" i="0" lang="en" sz="1001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Schools</a:t>
            </a:r>
            <a:endParaRPr b="0" i="0" sz="1001" u="none" cap="none" strike="noStrike"/>
          </a:p>
        </p:txBody>
      </p:sp>
      <p:sp>
        <p:nvSpPr>
          <p:cNvPr id="1135" name="Google Shape;1135;p71"/>
          <p:cNvSpPr/>
          <p:nvPr/>
        </p:nvSpPr>
        <p:spPr>
          <a:xfrm>
            <a:off x="4635857" y="4567233"/>
            <a:ext cx="48129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SzPts val="787"/>
              <a:buFont typeface="Arial"/>
              <a:buNone/>
            </a:pPr>
            <a:r>
              <a:t/>
            </a:r>
            <a:endParaRPr b="0" i="0" sz="787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950" y="-23431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2"/>
          <p:cNvSpPr txBox="1"/>
          <p:nvPr>
            <p:ph type="title"/>
          </p:nvPr>
        </p:nvSpPr>
        <p:spPr>
          <a:xfrm>
            <a:off x="402189" y="1194150"/>
            <a:ext cx="40806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Quantum Startup </a:t>
            </a:r>
            <a:r>
              <a:rPr lang="en" sz="36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Growth</a:t>
            </a:r>
            <a:endParaRPr sz="36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42" name="Google Shape;1142;p72"/>
          <p:cNvSpPr txBox="1"/>
          <p:nvPr>
            <p:ph idx="4294967295" type="body"/>
          </p:nvPr>
        </p:nvSpPr>
        <p:spPr>
          <a:xfrm>
            <a:off x="333763" y="2460750"/>
            <a:ext cx="38079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Consistently grow Israel's active quantum companies and boost their pre-Series A success rates.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43" name="Google Shape;1143;p72"/>
          <p:cNvSpPr txBox="1"/>
          <p:nvPr>
            <p:ph idx="4" type="subTitle"/>
          </p:nvPr>
        </p:nvSpPr>
        <p:spPr>
          <a:xfrm>
            <a:off x="444339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2"/>
          <p:cNvSpPr/>
          <p:nvPr/>
        </p:nvSpPr>
        <p:spPr>
          <a:xfrm>
            <a:off x="4959175" y="457200"/>
            <a:ext cx="3807900" cy="4226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45" name="Google Shape;1145;p72"/>
          <p:cNvSpPr/>
          <p:nvPr/>
        </p:nvSpPr>
        <p:spPr>
          <a:xfrm>
            <a:off x="444339" y="457175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46" name="Google Shape;1146;p72"/>
          <p:cNvSpPr txBox="1"/>
          <p:nvPr/>
        </p:nvSpPr>
        <p:spPr>
          <a:xfrm>
            <a:off x="488564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1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147" name="Google Shape;1147;p72"/>
          <p:cNvSpPr/>
          <p:nvPr/>
        </p:nvSpPr>
        <p:spPr>
          <a:xfrm>
            <a:off x="5697175" y="919600"/>
            <a:ext cx="2700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i="0" lang="en" sz="1200" u="none" cap="none" strike="noStrike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Resource Platform</a:t>
            </a:r>
            <a:endParaRPr i="0" sz="1200" u="none" cap="none" strike="noStrike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Centralized access to government programs, grants, and funding opportunities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48" name="Google Shape;1148;p72"/>
          <p:cNvSpPr/>
          <p:nvPr/>
        </p:nvSpPr>
        <p:spPr>
          <a:xfrm>
            <a:off x="5697176" y="1939575"/>
            <a:ext cx="2450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Mentoring</a:t>
            </a:r>
            <a:endParaRPr sz="12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Technical and business guidance for founders</a:t>
            </a:r>
            <a:endParaRPr sz="1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49" name="Google Shape;1149;p72"/>
          <p:cNvSpPr/>
          <p:nvPr/>
        </p:nvSpPr>
        <p:spPr>
          <a:xfrm>
            <a:off x="5697176" y="3007725"/>
            <a:ext cx="2661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Hackathons</a:t>
            </a:r>
            <a:endParaRPr i="0" sz="200" u="none" cap="none" strike="noStrike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Hardware, software, algorithms </a:t>
            </a:r>
            <a:endParaRPr sz="1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&amp; applications tracks</a:t>
            </a:r>
            <a:endParaRPr sz="1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50" name="Google Shape;1150;p72"/>
          <p:cNvSpPr/>
          <p:nvPr/>
        </p:nvSpPr>
        <p:spPr>
          <a:xfrm>
            <a:off x="5697176" y="4120420"/>
            <a:ext cx="2210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Active PR and Exposure</a:t>
            </a:r>
            <a:endParaRPr i="0" sz="1200" u="none" cap="none" strike="noStrike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151" name="Google Shape;1151;p72" title="wired-outline-12-layers-hover-slid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800" y="908100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72" title="wired-outline-981-consultation-hover-conversation (3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800" y="1939575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72" title="wired-outline-27-globe-hover-rotate (2)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450" y="4096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2" title="wired-outline-186-puzzle-hover-detach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6400" y="3033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2" title="wired-outline-134-target-hover-enlarg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9769" y="2529038"/>
            <a:ext cx="279900" cy="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7" name="Google Shape;1157;p7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8" name="Google Shape;1158;p7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9" name="Google Shape;1159;p7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0" name="Google Shape;1160;p7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1" name="Google Shape;1161;p7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3"/>
          <p:cNvSpPr/>
          <p:nvPr/>
        </p:nvSpPr>
        <p:spPr>
          <a:xfrm>
            <a:off x="404925" y="457175"/>
            <a:ext cx="11412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7" name="Google Shape;1167;p73"/>
          <p:cNvSpPr/>
          <p:nvPr/>
        </p:nvSpPr>
        <p:spPr>
          <a:xfrm>
            <a:off x="437478" y="1716174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68" name="Google Shape;1168;p73"/>
          <p:cNvSpPr/>
          <p:nvPr/>
        </p:nvSpPr>
        <p:spPr>
          <a:xfrm>
            <a:off x="2559307" y="1716174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69" name="Google Shape;1169;p73"/>
          <p:cNvSpPr/>
          <p:nvPr/>
        </p:nvSpPr>
        <p:spPr>
          <a:xfrm>
            <a:off x="4686013" y="1716174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0" name="Google Shape;1170;p73"/>
          <p:cNvSpPr/>
          <p:nvPr/>
        </p:nvSpPr>
        <p:spPr>
          <a:xfrm>
            <a:off x="6809684" y="1716174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3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1" name="Google Shape;1171;p73"/>
          <p:cNvSpPr/>
          <p:nvPr/>
        </p:nvSpPr>
        <p:spPr>
          <a:xfrm>
            <a:off x="405858" y="1679299"/>
            <a:ext cx="2106600" cy="1925400"/>
          </a:xfrm>
          <a:prstGeom prst="roundRect">
            <a:avLst>
              <a:gd fmla="val 8094" name="adj"/>
            </a:avLst>
          </a:prstGeom>
          <a:solidFill>
            <a:schemeClr val="dk1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2" name="Google Shape;1172;p7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3" name="Google Shape;1173;p7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4" name="Google Shape;1174;p7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</a:t>
            </a:r>
            <a:r>
              <a:rPr lang="en">
                <a:solidFill>
                  <a:schemeClr val="accent1"/>
                </a:solidFill>
              </a:rPr>
              <a:t>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5" name="Google Shape;1175;p7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6" name="Google Shape;1176;p7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7" name="Google Shape;1177;p7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8" name="Google Shape;1178;p73"/>
          <p:cNvSpPr txBox="1"/>
          <p:nvPr>
            <p:ph type="title"/>
          </p:nvPr>
        </p:nvSpPr>
        <p:spPr>
          <a:xfrm>
            <a:off x="404925" y="940738"/>
            <a:ext cx="5947500" cy="8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12-Month Startup Targets</a:t>
            </a:r>
            <a:endParaRPr sz="36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9" name="Google Shape;1179;p73"/>
          <p:cNvSpPr/>
          <p:nvPr/>
        </p:nvSpPr>
        <p:spPr>
          <a:xfrm>
            <a:off x="775115" y="1943983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+5</a:t>
            </a:r>
            <a:endParaRPr b="0" i="0" sz="6000" u="none" cap="none" strike="noStrike">
              <a:solidFill>
                <a:schemeClr val="lt1"/>
              </a:solidFill>
            </a:endParaRPr>
          </a:p>
        </p:txBody>
      </p:sp>
      <p:sp>
        <p:nvSpPr>
          <p:cNvPr id="1180" name="Google Shape;1180;p73"/>
          <p:cNvSpPr/>
          <p:nvPr/>
        </p:nvSpPr>
        <p:spPr>
          <a:xfrm>
            <a:off x="302400" y="2802687"/>
            <a:ext cx="219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99"/>
              <a:buFont typeface="Instrument Sans"/>
              <a:buNone/>
            </a:pPr>
            <a:r>
              <a:rPr i="0" lang="en" sz="1444" u="none" cap="none" strike="noStrike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New Companies</a:t>
            </a:r>
            <a:endParaRPr i="0" sz="1444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rPr lang="en" sz="1144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Founded or spun-off</a:t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81" name="Google Shape;1181;p73"/>
          <p:cNvSpPr/>
          <p:nvPr/>
        </p:nvSpPr>
        <p:spPr>
          <a:xfrm>
            <a:off x="2527687" y="1679299"/>
            <a:ext cx="2106600" cy="1925400"/>
          </a:xfrm>
          <a:prstGeom prst="roundRect">
            <a:avLst>
              <a:gd fmla="val 8094" name="adj"/>
            </a:avLst>
          </a:prstGeom>
          <a:solidFill>
            <a:schemeClr val="dk1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2" name="Google Shape;1182;p73"/>
          <p:cNvSpPr/>
          <p:nvPr/>
        </p:nvSpPr>
        <p:spPr>
          <a:xfrm>
            <a:off x="2940969" y="1943983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lang="en" sz="5724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10+</a:t>
            </a:r>
            <a:endParaRPr b="0" i="0" sz="5724" u="none" cap="none" strike="noStrike">
              <a:solidFill>
                <a:schemeClr val="lt1"/>
              </a:solidFill>
            </a:endParaRPr>
          </a:p>
        </p:txBody>
      </p:sp>
      <p:sp>
        <p:nvSpPr>
          <p:cNvPr id="1183" name="Google Shape;1183;p73"/>
          <p:cNvSpPr/>
          <p:nvPr/>
        </p:nvSpPr>
        <p:spPr>
          <a:xfrm>
            <a:off x="2424250" y="2802690"/>
            <a:ext cx="219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Founders</a:t>
            </a:r>
            <a:endParaRPr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active mentoring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99"/>
              <a:buFont typeface="Instrument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84" name="Google Shape;1184;p73"/>
          <p:cNvSpPr/>
          <p:nvPr/>
        </p:nvSpPr>
        <p:spPr>
          <a:xfrm>
            <a:off x="4654393" y="1679299"/>
            <a:ext cx="2106600" cy="1925400"/>
          </a:xfrm>
          <a:prstGeom prst="roundRect">
            <a:avLst>
              <a:gd fmla="val 8094" name="adj"/>
            </a:avLst>
          </a:prstGeom>
          <a:solidFill>
            <a:schemeClr val="dk1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5" name="Google Shape;1185;p73"/>
          <p:cNvSpPr/>
          <p:nvPr/>
        </p:nvSpPr>
        <p:spPr>
          <a:xfrm>
            <a:off x="5063725" y="1943983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850"/>
              <a:buFont typeface="Instrument Sans"/>
              <a:buNone/>
            </a:pPr>
            <a:r>
              <a:rPr lang="en" sz="6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5-8</a:t>
            </a:r>
            <a:endParaRPr b="0" i="0" sz="6000" u="none" cap="none" strike="noStrike">
              <a:solidFill>
                <a:schemeClr val="lt1"/>
              </a:solidFill>
            </a:endParaRPr>
          </a:p>
        </p:txBody>
      </p:sp>
      <p:sp>
        <p:nvSpPr>
          <p:cNvPr id="1186" name="Google Shape;1186;p73"/>
          <p:cNvSpPr/>
          <p:nvPr/>
        </p:nvSpPr>
        <p:spPr>
          <a:xfrm>
            <a:off x="4550946" y="2802675"/>
            <a:ext cx="2234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PoCs</a:t>
            </a:r>
            <a:endParaRPr i="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rPr lang="en" sz="1244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Founded or spun-off</a:t>
            </a:r>
            <a:endParaRPr sz="12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87" name="Google Shape;1187;p73"/>
          <p:cNvSpPr/>
          <p:nvPr/>
        </p:nvSpPr>
        <p:spPr>
          <a:xfrm>
            <a:off x="6778064" y="1679299"/>
            <a:ext cx="2106600" cy="1925400"/>
          </a:xfrm>
          <a:prstGeom prst="roundRect">
            <a:avLst>
              <a:gd fmla="val 8094" name="adj"/>
            </a:avLst>
          </a:prstGeom>
          <a:solidFill>
            <a:schemeClr val="dk1"/>
          </a:solidFill>
          <a:ln>
            <a:noFill/>
          </a:ln>
          <a:effectLst>
            <a:outerShdw blurRad="1104150" rotWithShape="0" algn="bl" dir="5400000" dist="18175">
              <a:srgbClr val="000000">
                <a:alpha val="3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8" name="Google Shape;1188;p73"/>
          <p:cNvSpPr/>
          <p:nvPr/>
        </p:nvSpPr>
        <p:spPr>
          <a:xfrm>
            <a:off x="7188921" y="1943983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lang="en" sz="5724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20+</a:t>
            </a:r>
            <a:endParaRPr b="0" i="0" sz="5724" u="none" cap="none" strike="noStrike">
              <a:solidFill>
                <a:schemeClr val="lt1"/>
              </a:solidFill>
            </a:endParaRPr>
          </a:p>
        </p:txBody>
      </p:sp>
      <p:sp>
        <p:nvSpPr>
          <p:cNvPr id="1189" name="Google Shape;1189;p73"/>
          <p:cNvSpPr/>
          <p:nvPr/>
        </p:nvSpPr>
        <p:spPr>
          <a:xfrm>
            <a:off x="6674617" y="2802675"/>
            <a:ext cx="2234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Connections</a:t>
            </a:r>
            <a:endParaRPr i="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Founder↔Industry/VC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73"/>
          <p:cNvSpPr txBox="1"/>
          <p:nvPr/>
        </p:nvSpPr>
        <p:spPr>
          <a:xfrm>
            <a:off x="449150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1 KPIS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4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34979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198" name="Google Shape;1198;p7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199" name="Google Shape;1199;p7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1200" name="Google Shape;1200;p74" title="Agenda-Gradient1.png"/>
          <p:cNvPicPr preferRelativeResize="0"/>
          <p:nvPr/>
        </p:nvPicPr>
        <p:blipFill rotWithShape="1">
          <a:blip r:embed="rId5">
            <a:alphaModFix amt="21000"/>
          </a:blip>
          <a:srcRect b="476" l="0" r="5633" t="2228"/>
          <a:stretch/>
        </p:blipFill>
        <p:spPr>
          <a:xfrm>
            <a:off x="1250924" y="482625"/>
            <a:ext cx="6352200" cy="3841200"/>
          </a:xfrm>
          <a:prstGeom prst="roundRect">
            <a:avLst>
              <a:gd fmla="val 2659" name="adj"/>
            </a:avLst>
          </a:prstGeom>
          <a:noFill/>
          <a:ln cap="flat" cmpd="sng" w="6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1" name="Google Shape;1201;p74"/>
          <p:cNvSpPr txBox="1"/>
          <p:nvPr/>
        </p:nvSpPr>
        <p:spPr>
          <a:xfrm>
            <a:off x="1703577" y="935375"/>
            <a:ext cx="3222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Planned events</a:t>
            </a:r>
            <a:endParaRPr sz="3400">
              <a:solidFill>
                <a:srgbClr val="FFFFFF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02" name="Google Shape;1202;p74"/>
          <p:cNvSpPr txBox="1"/>
          <p:nvPr/>
        </p:nvSpPr>
        <p:spPr>
          <a:xfrm>
            <a:off x="1692160" y="1760484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01 /</a:t>
            </a:r>
            <a:r>
              <a:rPr b="1"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January</a:t>
            </a:r>
            <a:endParaRPr sz="1200">
              <a:solidFill>
                <a:srgbClr val="90F0EA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03" name="Google Shape;1203;p74"/>
          <p:cNvSpPr txBox="1"/>
          <p:nvPr/>
        </p:nvSpPr>
        <p:spPr>
          <a:xfrm>
            <a:off x="1692149" y="2137200"/>
            <a:ext cx="1603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-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Bank Hapoalim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19/1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Webinar Quantum developers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29/1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Meetup - Spark </a:t>
            </a:r>
            <a:endParaRPr sz="1000">
              <a:solidFill>
                <a:srgbClr val="9AFFC4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04" name="Google Shape;1204;p74"/>
          <p:cNvSpPr txBox="1"/>
          <p:nvPr/>
        </p:nvSpPr>
        <p:spPr>
          <a:xfrm>
            <a:off x="3746560" y="1760484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02 /</a:t>
            </a:r>
            <a:r>
              <a:rPr b="1"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February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05" name="Google Shape;1205;p74"/>
          <p:cNvSpPr txBox="1"/>
          <p:nvPr/>
        </p:nvSpPr>
        <p:spPr>
          <a:xfrm>
            <a:off x="3726849" y="2137200"/>
            <a:ext cx="1651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-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Rami Belchman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Webinar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for the community</a:t>
            </a:r>
            <a:br>
              <a:rPr lang="en" sz="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endParaRPr sz="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23/2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Face to face meetup for developers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1206" name="Google Shape;1206;p74"/>
          <p:cNvCxnSpPr/>
          <p:nvPr/>
        </p:nvCxnSpPr>
        <p:spPr>
          <a:xfrm>
            <a:off x="1703574" y="2016725"/>
            <a:ext cx="14754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74"/>
          <p:cNvCxnSpPr/>
          <p:nvPr/>
        </p:nvCxnSpPr>
        <p:spPr>
          <a:xfrm>
            <a:off x="5679425" y="2016725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74"/>
          <p:cNvSpPr txBox="1"/>
          <p:nvPr/>
        </p:nvSpPr>
        <p:spPr>
          <a:xfrm>
            <a:off x="5728622" y="1734659"/>
            <a:ext cx="213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03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March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09" name="Google Shape;1209;p74"/>
          <p:cNvSpPr txBox="1"/>
          <p:nvPr/>
        </p:nvSpPr>
        <p:spPr>
          <a:xfrm>
            <a:off x="5708912" y="2137200"/>
            <a:ext cx="1651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Safe quantum event 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solidFill>
                <a:srgbClr val="FFFFFF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10" name="Google Shape;1210;p74"/>
          <p:cNvSpPr txBox="1"/>
          <p:nvPr/>
        </p:nvSpPr>
        <p:spPr>
          <a:xfrm>
            <a:off x="5702310" y="2475246"/>
            <a:ext cx="84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04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April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Dubai</a:t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11" name="Google Shape;1211;p74"/>
          <p:cNvSpPr txBox="1"/>
          <p:nvPr/>
        </p:nvSpPr>
        <p:spPr>
          <a:xfrm>
            <a:off x="5713421" y="3139754"/>
            <a:ext cx="130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05 /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r>
              <a:rPr lang="en" sz="12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May</a:t>
            </a:r>
            <a:endParaRPr sz="12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Community event</a:t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cxnSp>
        <p:nvCxnSpPr>
          <p:cNvPr id="1212" name="Google Shape;1212;p74"/>
          <p:cNvCxnSpPr/>
          <p:nvPr/>
        </p:nvCxnSpPr>
        <p:spPr>
          <a:xfrm>
            <a:off x="5698527" y="2724200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74"/>
          <p:cNvCxnSpPr/>
          <p:nvPr/>
        </p:nvCxnSpPr>
        <p:spPr>
          <a:xfrm>
            <a:off x="5698527" y="3390450"/>
            <a:ext cx="13998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74"/>
          <p:cNvCxnSpPr/>
          <p:nvPr/>
        </p:nvCxnSpPr>
        <p:spPr>
          <a:xfrm>
            <a:off x="3746549" y="2016725"/>
            <a:ext cx="1475400" cy="0"/>
          </a:xfrm>
          <a:prstGeom prst="straightConnector1">
            <a:avLst/>
          </a:prstGeom>
          <a:noFill/>
          <a:ln cap="flat" cmpd="sng" w="6150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7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221" name="Google Shape;1221;p7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222" name="Google Shape;1222;p7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223" name="Google Shape;1223;p75"/>
          <p:cNvSpPr txBox="1"/>
          <p:nvPr>
            <p:ph type="title"/>
          </p:nvPr>
        </p:nvSpPr>
        <p:spPr>
          <a:xfrm>
            <a:off x="451127" y="905047"/>
            <a:ext cx="2439000" cy="929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Planned events</a:t>
            </a:r>
            <a:endParaRPr sz="32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24" name="Google Shape;1224;p75"/>
          <p:cNvSpPr txBox="1"/>
          <p:nvPr/>
        </p:nvSpPr>
        <p:spPr>
          <a:xfrm>
            <a:off x="2554825" y="870050"/>
            <a:ext cx="38406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January  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Webinar - Bank Hapoalim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19/1 Webinar Quantum developers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29/1 Meetup - Spark </a:t>
            </a:r>
            <a:endParaRPr sz="1000">
              <a:solidFill>
                <a:srgbClr val="9AFFC4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February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Webinar - Rami Belchman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Webinar for the community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23/2 Face to face meetup for developers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25" name="Google Shape;1225;p75"/>
          <p:cNvSpPr txBox="1"/>
          <p:nvPr/>
        </p:nvSpPr>
        <p:spPr>
          <a:xfrm>
            <a:off x="5623875" y="870050"/>
            <a:ext cx="34431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March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AFFC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Safe quantum event …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April </a:t>
            </a: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Dubai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May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	Community event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6"/>
          <p:cNvSpPr/>
          <p:nvPr/>
        </p:nvSpPr>
        <p:spPr>
          <a:xfrm>
            <a:off x="4525050" y="0"/>
            <a:ext cx="4619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1" name="Google Shape;1231;p76"/>
          <p:cNvSpPr/>
          <p:nvPr/>
        </p:nvSpPr>
        <p:spPr>
          <a:xfrm>
            <a:off x="4812900" y="457175"/>
            <a:ext cx="3981300" cy="2081400"/>
          </a:xfrm>
          <a:prstGeom prst="roundRect">
            <a:avLst>
              <a:gd fmla="val 4963" name="adj"/>
            </a:avLst>
          </a:prstGeom>
          <a:solidFill>
            <a:srgbClr val="F3F3F3"/>
          </a:solidFill>
          <a:ln>
            <a:noFill/>
          </a:ln>
          <a:effectLst>
            <a:outerShdw blurRad="114300" rotWithShape="0" algn="bl" dir="7980000" dist="18175">
              <a:srgbClr val="000000">
                <a:alpha val="23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2" name="Google Shape;1232;p76"/>
          <p:cNvSpPr txBox="1"/>
          <p:nvPr>
            <p:ph type="title"/>
          </p:nvPr>
        </p:nvSpPr>
        <p:spPr>
          <a:xfrm>
            <a:off x="408758" y="1194150"/>
            <a:ext cx="4256100" cy="226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Global exposure and positioning of </a:t>
            </a:r>
            <a:r>
              <a:rPr lang="en" sz="36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Israel Ecosystem</a:t>
            </a:r>
            <a:endParaRPr sz="36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33" name="Google Shape;1233;p76"/>
          <p:cNvSpPr txBox="1"/>
          <p:nvPr>
            <p:ph idx="4294967295" type="body"/>
          </p:nvPr>
        </p:nvSpPr>
        <p:spPr>
          <a:xfrm>
            <a:off x="316783" y="3031380"/>
            <a:ext cx="34104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 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Position Israel Quantum industry as part of the 7 leading global quantum ecosystems.</a:t>
            </a:r>
            <a:endParaRPr sz="1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34" name="Google Shape;1234;p76"/>
          <p:cNvSpPr txBox="1"/>
          <p:nvPr>
            <p:ph idx="4" type="subTitle"/>
          </p:nvPr>
        </p:nvSpPr>
        <p:spPr>
          <a:xfrm>
            <a:off x="444339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6"/>
          <p:cNvSpPr/>
          <p:nvPr/>
        </p:nvSpPr>
        <p:spPr>
          <a:xfrm>
            <a:off x="5274929" y="697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Qubit as Operator</a:t>
            </a:r>
            <a:endParaRPr i="0" u="none" cap="none" strike="noStrike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36" name="Google Shape;1236;p76"/>
          <p:cNvSpPr/>
          <p:nvPr/>
        </p:nvSpPr>
        <p:spPr>
          <a:xfrm>
            <a:off x="5274939" y="1175650"/>
            <a:ext cx="3410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7432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Participating as Israel ecosystem in global events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Maintaining an updated portfolio of the  industry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 with similar organizations in key geographies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76"/>
          <p:cNvSpPr/>
          <p:nvPr/>
        </p:nvSpPr>
        <p:spPr>
          <a:xfrm>
            <a:off x="11424671" y="2286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b="0" i="0" lang="en" sz="2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KPIs</a:t>
            </a:r>
            <a:endParaRPr b="0" i="0" sz="2200" u="none" cap="none" strike="noStrike"/>
          </a:p>
        </p:txBody>
      </p:sp>
      <p:sp>
        <p:nvSpPr>
          <p:cNvPr id="1238" name="Google Shape;1238;p76"/>
          <p:cNvSpPr/>
          <p:nvPr/>
        </p:nvSpPr>
        <p:spPr>
          <a:xfrm>
            <a:off x="11424671" y="262402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239" name="Google Shape;1239;p76"/>
          <p:cNvSpPr/>
          <p:nvPr/>
        </p:nvSpPr>
        <p:spPr>
          <a:xfrm>
            <a:off x="4812900" y="2597854"/>
            <a:ext cx="3981300" cy="2016000"/>
          </a:xfrm>
          <a:prstGeom prst="roundRect">
            <a:avLst>
              <a:gd fmla="val 4963" name="adj"/>
            </a:avLst>
          </a:prstGeom>
          <a:solidFill>
            <a:srgbClr val="F3F3F3"/>
          </a:solidFill>
          <a:ln>
            <a:noFill/>
          </a:ln>
          <a:effectLst>
            <a:outerShdw blurRad="114300" rotWithShape="0" algn="bl" dir="3420000" dist="18175">
              <a:srgbClr val="000000">
                <a:alpha val="23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40" name="Google Shape;1240;p76"/>
          <p:cNvSpPr/>
          <p:nvPr/>
        </p:nvSpPr>
        <p:spPr>
          <a:xfrm>
            <a:off x="5273967" y="287423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KPIs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41" name="Google Shape;1241;p76"/>
          <p:cNvSpPr/>
          <p:nvPr/>
        </p:nvSpPr>
        <p:spPr>
          <a:xfrm>
            <a:off x="5264350" y="3243900"/>
            <a:ext cx="31227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Participating in 4 leading conferences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0" marL="27432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Pushing publications of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Israel's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startup in leading platforms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2" name="Google Shape;1242;p76" title="wired-outline-134-target-hover-enlarg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614" y="3117588"/>
            <a:ext cx="279900" cy="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76" title="wired-outline-220-arrow-9-hover-pointing.gif"/>
          <p:cNvPicPr preferRelativeResize="0"/>
          <p:nvPr/>
        </p:nvPicPr>
        <p:blipFill rotWithShape="1">
          <a:blip r:embed="rId4">
            <a:alphaModFix/>
          </a:blip>
          <a:srcRect b="8542" l="0" r="0" t="47918"/>
          <a:stretch/>
        </p:blipFill>
        <p:spPr>
          <a:xfrm rot="10799750">
            <a:off x="4854988" y="2901448"/>
            <a:ext cx="350268" cy="15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76" title="wired-outline-220-arrow-9-hover-pointing.gif"/>
          <p:cNvPicPr preferRelativeResize="0"/>
          <p:nvPr/>
        </p:nvPicPr>
        <p:blipFill rotWithShape="1">
          <a:blip r:embed="rId4">
            <a:alphaModFix/>
          </a:blip>
          <a:srcRect b="8542" l="0" r="0" t="47918"/>
          <a:stretch/>
        </p:blipFill>
        <p:spPr>
          <a:xfrm rot="10799750">
            <a:off x="4854988" y="746723"/>
            <a:ext cx="350268" cy="152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7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6" name="Google Shape;1246;p7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7" name="Google Shape;1247;p7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8" name="Google Shape;1248;p7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9" name="Google Shape;1249;p7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50" name="Google Shape;1250;p7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51" name="Google Shape;1251;p76"/>
          <p:cNvSpPr/>
          <p:nvPr/>
        </p:nvSpPr>
        <p:spPr>
          <a:xfrm>
            <a:off x="444339" y="457175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52" name="Google Shape;1252;p76"/>
          <p:cNvSpPr txBox="1"/>
          <p:nvPr/>
        </p:nvSpPr>
        <p:spPr>
          <a:xfrm>
            <a:off x="488564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2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1253" name="Google Shape;1253;p76"/>
          <p:cNvPicPr preferRelativeResize="0"/>
          <p:nvPr/>
        </p:nvPicPr>
        <p:blipFill rotWithShape="1">
          <a:blip r:embed="rId5">
            <a:alphaModFix/>
          </a:blip>
          <a:srcRect b="-5623" l="-16302" r="41142" t="46110"/>
          <a:stretch/>
        </p:blipFill>
        <p:spPr>
          <a:xfrm>
            <a:off x="2329800" y="1"/>
            <a:ext cx="2195251" cy="17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950" y="-23431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77"/>
          <p:cNvSpPr txBox="1"/>
          <p:nvPr>
            <p:ph type="title"/>
          </p:nvPr>
        </p:nvSpPr>
        <p:spPr>
          <a:xfrm>
            <a:off x="395620" y="1194150"/>
            <a:ext cx="394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&amp; Certification</a:t>
            </a:r>
            <a:endParaRPr sz="36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60" name="Google Shape;1260;p77"/>
          <p:cNvSpPr txBox="1"/>
          <p:nvPr>
            <p:ph idx="4294967295" type="body"/>
          </p:nvPr>
        </p:nvSpPr>
        <p:spPr>
          <a:xfrm>
            <a:off x="3715045" y="1167264"/>
            <a:ext cx="40848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Create a shared quantum language across the market—training developers, executives, boards, and new employees.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61" name="Google Shape;1261;p77"/>
          <p:cNvSpPr txBox="1"/>
          <p:nvPr>
            <p:ph idx="4" type="subTitle"/>
          </p:nvPr>
        </p:nvSpPr>
        <p:spPr>
          <a:xfrm>
            <a:off x="437770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7"/>
          <p:cNvSpPr/>
          <p:nvPr/>
        </p:nvSpPr>
        <p:spPr>
          <a:xfrm>
            <a:off x="395620" y="2956338"/>
            <a:ext cx="8205600" cy="37500"/>
          </a:xfrm>
          <a:prstGeom prst="rect">
            <a:avLst/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  <a:effectLst>
            <a:outerShdw blurRad="6715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3" name="Google Shape;1263;p77"/>
          <p:cNvSpPr/>
          <p:nvPr/>
        </p:nvSpPr>
        <p:spPr>
          <a:xfrm>
            <a:off x="437760" y="457175"/>
            <a:ext cx="9663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64" name="Google Shape;1264;p77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576" y="1245677"/>
            <a:ext cx="279900" cy="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7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6" name="Google Shape;1266;p7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7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8" name="Google Shape;1268;p7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9" name="Google Shape;1269;p7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0" name="Google Shape;1270;p7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77"/>
          <p:cNvSpPr/>
          <p:nvPr/>
        </p:nvSpPr>
        <p:spPr>
          <a:xfrm>
            <a:off x="395620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Developers</a:t>
            </a:r>
            <a:endParaRPr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Practical quantum literacy</a:t>
            </a:r>
            <a:endParaRPr sz="1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2" name="Google Shape;1272;p77"/>
          <p:cNvSpPr/>
          <p:nvPr/>
        </p:nvSpPr>
        <p:spPr>
          <a:xfrm>
            <a:off x="2522371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Business</a:t>
            </a:r>
            <a:endParaRPr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Sales &amp; BizDev readiness</a:t>
            </a:r>
            <a:endParaRPr sz="1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3" name="Google Shape;1273;p77"/>
          <p:cNvSpPr/>
          <p:nvPr/>
        </p:nvSpPr>
        <p:spPr>
          <a:xfrm>
            <a:off x="4681954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Executives</a:t>
            </a:r>
            <a:endParaRPr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Strategic decision-making</a:t>
            </a:r>
            <a:endParaRPr sz="1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4" name="Google Shape;1274;p77"/>
          <p:cNvSpPr/>
          <p:nvPr/>
        </p:nvSpPr>
        <p:spPr>
          <a:xfrm>
            <a:off x="6752945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Schools</a:t>
            </a:r>
            <a:r>
              <a:rPr lang="en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>
              <a:solidFill>
                <a:srgbClr val="F3F3F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90F0EA"/>
                </a:solidFill>
                <a:latin typeface="Open Sans"/>
                <a:ea typeface="Open Sans"/>
                <a:cs typeface="Open Sans"/>
                <a:sym typeface="Open Sans"/>
              </a:rPr>
              <a:t>Funneling the future workforce</a:t>
            </a:r>
            <a:endParaRPr sz="1200">
              <a:solidFill>
                <a:srgbClr val="90F0E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75" name="Google Shape;1275;p77"/>
          <p:cNvSpPr/>
          <p:nvPr/>
        </p:nvSpPr>
        <p:spPr>
          <a:xfrm>
            <a:off x="2496095" y="2838975"/>
            <a:ext cx="288900" cy="288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76" name="Google Shape;1276;p77"/>
          <p:cNvSpPr/>
          <p:nvPr/>
        </p:nvSpPr>
        <p:spPr>
          <a:xfrm>
            <a:off x="4660654" y="2838975"/>
            <a:ext cx="288900" cy="288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77" name="Google Shape;1277;p77"/>
          <p:cNvSpPr/>
          <p:nvPr/>
        </p:nvSpPr>
        <p:spPr>
          <a:xfrm>
            <a:off x="6654420" y="2838975"/>
            <a:ext cx="288900" cy="288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78" name="Google Shape;1278;p77"/>
          <p:cNvSpPr/>
          <p:nvPr/>
        </p:nvSpPr>
        <p:spPr>
          <a:xfrm>
            <a:off x="395620" y="2838975"/>
            <a:ext cx="288900" cy="288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279" name="Google Shape;1279;p77" title="wired-outline-2547-logo-youtube-hover-pinch.gif"/>
          <p:cNvPicPr preferRelativeResize="0"/>
          <p:nvPr/>
        </p:nvPicPr>
        <p:blipFill rotWithShape="1">
          <a:blip r:embed="rId5">
            <a:alphaModFix/>
          </a:blip>
          <a:srcRect b="22663" l="13888" r="22663" t="22778"/>
          <a:stretch/>
        </p:blipFill>
        <p:spPr>
          <a:xfrm>
            <a:off x="6663444" y="2885138"/>
            <a:ext cx="228600" cy="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77" title="wired-outline-2547-logo-youtube-hover-pinch.gif"/>
          <p:cNvPicPr preferRelativeResize="0"/>
          <p:nvPr/>
        </p:nvPicPr>
        <p:blipFill rotWithShape="1">
          <a:blip r:embed="rId5">
            <a:alphaModFix/>
          </a:blip>
          <a:srcRect b="22663" l="13888" r="22663" t="22778"/>
          <a:stretch/>
        </p:blipFill>
        <p:spPr>
          <a:xfrm>
            <a:off x="4669754" y="2885138"/>
            <a:ext cx="228600" cy="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77" title="wired-outline-2547-logo-youtube-hover-pinch.gif"/>
          <p:cNvPicPr preferRelativeResize="0"/>
          <p:nvPr/>
        </p:nvPicPr>
        <p:blipFill rotWithShape="1">
          <a:blip r:embed="rId5">
            <a:alphaModFix/>
          </a:blip>
          <a:srcRect b="22663" l="13888" r="22663" t="22778"/>
          <a:stretch/>
        </p:blipFill>
        <p:spPr>
          <a:xfrm>
            <a:off x="2505082" y="2885138"/>
            <a:ext cx="228600" cy="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77" title="wired-outline-2547-logo-youtube-hover-pinch.gif"/>
          <p:cNvPicPr preferRelativeResize="0"/>
          <p:nvPr/>
        </p:nvPicPr>
        <p:blipFill rotWithShape="1">
          <a:blip r:embed="rId5">
            <a:alphaModFix/>
          </a:blip>
          <a:srcRect b="22663" l="13888" r="22663" t="22778"/>
          <a:stretch/>
        </p:blipFill>
        <p:spPr>
          <a:xfrm>
            <a:off x="399495" y="2885138"/>
            <a:ext cx="228600" cy="1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7"/>
          <p:cNvSpPr txBox="1"/>
          <p:nvPr>
            <p:ph idx="4" type="subTitle"/>
          </p:nvPr>
        </p:nvSpPr>
        <p:spPr>
          <a:xfrm>
            <a:off x="599890" y="510988"/>
            <a:ext cx="696600" cy="169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VERTICAL 3</a:t>
            </a:r>
            <a:endParaRPr sz="8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950" y="-23431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78"/>
          <p:cNvSpPr/>
          <p:nvPr/>
        </p:nvSpPr>
        <p:spPr>
          <a:xfrm>
            <a:off x="403775" y="2575825"/>
            <a:ext cx="8307600" cy="1897200"/>
          </a:xfrm>
          <a:prstGeom prst="rect">
            <a:avLst/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  <a:effectLst>
            <a:outerShdw blurRad="1100138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0" name="Google Shape;1290;p78"/>
          <p:cNvSpPr txBox="1"/>
          <p:nvPr>
            <p:ph type="title"/>
          </p:nvPr>
        </p:nvSpPr>
        <p:spPr>
          <a:xfrm>
            <a:off x="389051" y="1194150"/>
            <a:ext cx="394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&amp; Certification</a:t>
            </a:r>
            <a:endParaRPr sz="36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91" name="Google Shape;1291;p78"/>
          <p:cNvSpPr txBox="1"/>
          <p:nvPr>
            <p:ph idx="4294967295" type="body"/>
          </p:nvPr>
        </p:nvSpPr>
        <p:spPr>
          <a:xfrm>
            <a:off x="3708476" y="1154124"/>
            <a:ext cx="42489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Create a shared quantum language across the market—training developers, executives, boards, and new employees.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92" name="Google Shape;1292;p78"/>
          <p:cNvSpPr txBox="1"/>
          <p:nvPr>
            <p:ph idx="4" type="subTitle"/>
          </p:nvPr>
        </p:nvSpPr>
        <p:spPr>
          <a:xfrm>
            <a:off x="404925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8"/>
          <p:cNvSpPr/>
          <p:nvPr/>
        </p:nvSpPr>
        <p:spPr>
          <a:xfrm>
            <a:off x="651480" y="2978007"/>
            <a:ext cx="7759200" cy="2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715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294" name="Google Shape;1294;p78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007" y="1232539"/>
            <a:ext cx="279900" cy="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7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6" name="Google Shape;1296;p7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7" name="Google Shape;1297;p7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8" name="Google Shape;1298;p7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9" name="Google Shape;1299;p7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7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1" name="Google Shape;1301;p78"/>
          <p:cNvSpPr/>
          <p:nvPr/>
        </p:nvSpPr>
        <p:spPr>
          <a:xfrm>
            <a:off x="617625" y="2865225"/>
            <a:ext cx="236400" cy="23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2" name="Google Shape;1302;p78"/>
          <p:cNvSpPr/>
          <p:nvPr/>
        </p:nvSpPr>
        <p:spPr>
          <a:xfrm rot="2700000">
            <a:off x="665524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3" name="Google Shape;1303;p78"/>
          <p:cNvSpPr/>
          <p:nvPr/>
        </p:nvSpPr>
        <p:spPr>
          <a:xfrm rot="2700000">
            <a:off x="6950370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>
            <a:noFill/>
          </a:ln>
        </p:spPr>
      </p:sp>
      <p:sp>
        <p:nvSpPr>
          <p:cNvPr id="1304" name="Google Shape;1304;p78"/>
          <p:cNvSpPr/>
          <p:nvPr/>
        </p:nvSpPr>
        <p:spPr>
          <a:xfrm>
            <a:off x="630800" y="3252948"/>
            <a:ext cx="1485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Developers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Practical quantum literacy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5" name="Google Shape;1305;p78"/>
          <p:cNvSpPr/>
          <p:nvPr/>
        </p:nvSpPr>
        <p:spPr>
          <a:xfrm>
            <a:off x="2724700" y="3252948"/>
            <a:ext cx="1485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Business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Sales &amp; BizDev readiness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6" name="Google Shape;1306;p78"/>
          <p:cNvSpPr/>
          <p:nvPr/>
        </p:nvSpPr>
        <p:spPr>
          <a:xfrm>
            <a:off x="4787225" y="3252948"/>
            <a:ext cx="1485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Executives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Strategic decision-making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7" name="Google Shape;1307;p78"/>
          <p:cNvSpPr/>
          <p:nvPr/>
        </p:nvSpPr>
        <p:spPr>
          <a:xfrm>
            <a:off x="6849750" y="3252948"/>
            <a:ext cx="1485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Schools </a:t>
            </a:r>
            <a:endParaRPr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Funneling the future workforce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8" name="Google Shape;1308;p78"/>
          <p:cNvSpPr/>
          <p:nvPr/>
        </p:nvSpPr>
        <p:spPr>
          <a:xfrm>
            <a:off x="2724700" y="2865225"/>
            <a:ext cx="236400" cy="23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9" name="Google Shape;1309;p78"/>
          <p:cNvSpPr/>
          <p:nvPr/>
        </p:nvSpPr>
        <p:spPr>
          <a:xfrm rot="2700000">
            <a:off x="2772599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0" name="Google Shape;1310;p78"/>
          <p:cNvSpPr/>
          <p:nvPr/>
        </p:nvSpPr>
        <p:spPr>
          <a:xfrm>
            <a:off x="4729350" y="2865225"/>
            <a:ext cx="236400" cy="23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1" name="Google Shape;1311;p78"/>
          <p:cNvSpPr/>
          <p:nvPr/>
        </p:nvSpPr>
        <p:spPr>
          <a:xfrm rot="2700000">
            <a:off x="4777249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2" name="Google Shape;1312;p78"/>
          <p:cNvSpPr/>
          <p:nvPr/>
        </p:nvSpPr>
        <p:spPr>
          <a:xfrm>
            <a:off x="6800300" y="2865225"/>
            <a:ext cx="236400" cy="23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3" name="Google Shape;1313;p78"/>
          <p:cNvSpPr/>
          <p:nvPr/>
        </p:nvSpPr>
        <p:spPr>
          <a:xfrm rot="2700000">
            <a:off x="6848199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4" name="Google Shape;1314;p78"/>
          <p:cNvSpPr/>
          <p:nvPr/>
        </p:nvSpPr>
        <p:spPr>
          <a:xfrm>
            <a:off x="437760" y="457175"/>
            <a:ext cx="9663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15" name="Google Shape;1315;p78"/>
          <p:cNvSpPr txBox="1"/>
          <p:nvPr>
            <p:ph idx="4" type="subTitle"/>
          </p:nvPr>
        </p:nvSpPr>
        <p:spPr>
          <a:xfrm>
            <a:off x="599890" y="510988"/>
            <a:ext cx="696600" cy="169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VERTICAL 3</a:t>
            </a:r>
            <a:endParaRPr sz="8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950" y="-23431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79"/>
          <p:cNvSpPr txBox="1"/>
          <p:nvPr>
            <p:ph type="title"/>
          </p:nvPr>
        </p:nvSpPr>
        <p:spPr>
          <a:xfrm>
            <a:off x="389051" y="1194150"/>
            <a:ext cx="394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6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National Knowledge </a:t>
            </a:r>
            <a:r>
              <a:rPr lang="en" sz="36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Hub</a:t>
            </a:r>
            <a:endParaRPr sz="36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22" name="Google Shape;1322;p79"/>
          <p:cNvSpPr txBox="1"/>
          <p:nvPr>
            <p:ph idx="4294967295" type="body"/>
          </p:nvPr>
        </p:nvSpPr>
        <p:spPr>
          <a:xfrm>
            <a:off x="346901" y="2460750"/>
            <a:ext cx="31770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Become the one-stop-shop for quantum applications, use cases, and best practices.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23" name="Google Shape;1323;p79"/>
          <p:cNvSpPr txBox="1"/>
          <p:nvPr>
            <p:ph idx="4" type="subTitle"/>
          </p:nvPr>
        </p:nvSpPr>
        <p:spPr>
          <a:xfrm>
            <a:off x="431201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79"/>
          <p:cNvSpPr/>
          <p:nvPr/>
        </p:nvSpPr>
        <p:spPr>
          <a:xfrm>
            <a:off x="4959175" y="457200"/>
            <a:ext cx="3807900" cy="4226400"/>
          </a:xfrm>
          <a:prstGeom prst="rect">
            <a:avLst/>
          </a:prstGeom>
          <a:solidFill>
            <a:srgbClr val="90F0EA"/>
          </a:solidFill>
          <a:ln>
            <a:noFill/>
          </a:ln>
          <a:effectLst>
            <a:outerShdw blurRad="671513" rotWithShape="0" algn="bl" dir="5400000" dist="19050">
              <a:srgbClr val="000000">
                <a:alpha val="8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5" name="Google Shape;1325;p79"/>
          <p:cNvSpPr/>
          <p:nvPr/>
        </p:nvSpPr>
        <p:spPr>
          <a:xfrm>
            <a:off x="6002437" y="872250"/>
            <a:ext cx="24669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Content Hub/</a:t>
            </a:r>
            <a:endParaRPr sz="16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8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200+</a:t>
            </a:r>
            <a:r>
              <a:rPr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resources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326" name="Google Shape;1326;p79"/>
          <p:cNvSpPr/>
          <p:nvPr/>
        </p:nvSpPr>
        <p:spPr>
          <a:xfrm>
            <a:off x="6002437" y="1787993"/>
            <a:ext cx="24669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Video Library/</a:t>
            </a:r>
            <a:endParaRPr sz="16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8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100+</a:t>
            </a:r>
            <a:r>
              <a:rPr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tutorials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79"/>
          <p:cNvSpPr/>
          <p:nvPr/>
        </p:nvSpPr>
        <p:spPr>
          <a:xfrm>
            <a:off x="6002437" y="2703736"/>
            <a:ext cx="2155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Podcast</a:t>
            </a:r>
            <a:endParaRPr i="0" sz="1600" u="none" cap="none" strike="noStrike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75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30-40</a:t>
            </a:r>
            <a:r>
              <a:rPr lang="en" sz="17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episodes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328" name="Google Shape;1328;p79"/>
          <p:cNvSpPr/>
          <p:nvPr/>
        </p:nvSpPr>
        <p:spPr>
          <a:xfrm>
            <a:off x="6002437" y="3619479"/>
            <a:ext cx="2155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6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Case Studies</a:t>
            </a:r>
            <a:endParaRPr i="0" sz="1600" u="none" cap="none" strike="noStrike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Real-world applications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329" name="Google Shape;1329;p79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432" y="2539163"/>
            <a:ext cx="279900" cy="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9" title="wired-outline-56-document-hover-swip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675" y="3645050"/>
            <a:ext cx="354350" cy="35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9" title="wired-outline-970-video-conference-hover-pinch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563" y="925562"/>
            <a:ext cx="395473" cy="3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9" title="wired-outline-62-film-hover-play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2563" y="1818190"/>
            <a:ext cx="395473" cy="3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9" title="wired-outline-188-microphone-recording-hover-recording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2563" y="2758180"/>
            <a:ext cx="395473" cy="395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7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5" name="Google Shape;1335;p7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6" name="Google Shape;1336;p7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7" name="Google Shape;1337;p7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8" name="Google Shape;1338;p7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9" name="Google Shape;1339;p7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0" name="Google Shape;1340;p79"/>
          <p:cNvSpPr/>
          <p:nvPr/>
        </p:nvSpPr>
        <p:spPr>
          <a:xfrm>
            <a:off x="442571" y="455811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41" name="Google Shape;1341;p79"/>
          <p:cNvSpPr txBox="1"/>
          <p:nvPr/>
        </p:nvSpPr>
        <p:spPr>
          <a:xfrm>
            <a:off x="486804" y="417786"/>
            <a:ext cx="8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5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4605900" y="558525"/>
            <a:ext cx="1380300" cy="1357500"/>
          </a:xfrm>
          <a:prstGeom prst="roundRect">
            <a:avLst>
              <a:gd fmla="val 7142" name="adj"/>
            </a:avLst>
          </a:prstGeom>
          <a:solidFill>
            <a:srgbClr val="1D1D2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-7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5104087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 txBox="1"/>
          <p:nvPr>
            <p:ph type="title"/>
          </p:nvPr>
        </p:nvSpPr>
        <p:spPr>
          <a:xfrm>
            <a:off x="403825" y="559675"/>
            <a:ext cx="31722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2025 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What A Year!</a:t>
            </a:r>
            <a:endParaRPr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82" name="Google Shape;482;p44"/>
          <p:cNvSpPr txBox="1"/>
          <p:nvPr>
            <p:ph type="title"/>
          </p:nvPr>
        </p:nvSpPr>
        <p:spPr>
          <a:xfrm>
            <a:off x="867375" y="3692022"/>
            <a:ext cx="1606500" cy="641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F0EA"/>
                </a:solidFill>
              </a:rPr>
              <a:t>1200</a:t>
            </a:r>
            <a:endParaRPr sz="2400"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Participants</a:t>
            </a:r>
            <a:endParaRPr sz="1800"/>
          </a:p>
        </p:txBody>
      </p:sp>
      <p:sp>
        <p:nvSpPr>
          <p:cNvPr id="483" name="Google Shape;483;p44"/>
          <p:cNvSpPr txBox="1"/>
          <p:nvPr>
            <p:ph type="title"/>
          </p:nvPr>
        </p:nvSpPr>
        <p:spPr>
          <a:xfrm>
            <a:off x="835425" y="2309114"/>
            <a:ext cx="1670400" cy="65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0F0EA"/>
                </a:solidFill>
              </a:rPr>
              <a:t>11</a:t>
            </a: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Partnerships</a:t>
            </a:r>
            <a:endParaRPr sz="1800"/>
          </a:p>
        </p:txBody>
      </p:sp>
      <p:sp>
        <p:nvSpPr>
          <p:cNvPr id="484" name="Google Shape;484;p44"/>
          <p:cNvSpPr txBox="1"/>
          <p:nvPr>
            <p:ph type="title"/>
          </p:nvPr>
        </p:nvSpPr>
        <p:spPr>
          <a:xfrm>
            <a:off x="867375" y="1604498"/>
            <a:ext cx="1074600" cy="641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F0EA"/>
                </a:solidFill>
              </a:rPr>
              <a:t>9</a:t>
            </a:r>
            <a:endParaRPr sz="2400"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Events</a:t>
            </a:r>
            <a:endParaRPr sz="1800"/>
          </a:p>
        </p:txBody>
      </p:sp>
      <p:sp>
        <p:nvSpPr>
          <p:cNvPr id="485" name="Google Shape;485;p44"/>
          <p:cNvSpPr txBox="1"/>
          <p:nvPr>
            <p:ph type="title"/>
          </p:nvPr>
        </p:nvSpPr>
        <p:spPr>
          <a:xfrm>
            <a:off x="867375" y="3007180"/>
            <a:ext cx="1424700" cy="641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F0EA"/>
                </a:solidFill>
              </a:rPr>
              <a:t>36</a:t>
            </a:r>
            <a:endParaRPr sz="2400">
              <a:solidFill>
                <a:srgbClr val="90F0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Speakers</a:t>
            </a:r>
            <a:endParaRPr sz="1800"/>
          </a:p>
        </p:txBody>
      </p:sp>
      <p:sp>
        <p:nvSpPr>
          <p:cNvPr id="486" name="Google Shape;486;p44"/>
          <p:cNvSpPr txBox="1"/>
          <p:nvPr/>
        </p:nvSpPr>
        <p:spPr>
          <a:xfrm>
            <a:off x="5972143" y="1907973"/>
            <a:ext cx="160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Computing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Mobility</a:t>
            </a:r>
            <a:endParaRPr sz="9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7" name="Google Shape;487;p44" title="צילום מסך 2026-01-04 115114.pn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1171" r="1162" t="0"/>
          <a:stretch/>
        </p:blipFill>
        <p:spPr>
          <a:xfrm>
            <a:off x="6042448" y="559675"/>
            <a:ext cx="1370400" cy="1357500"/>
          </a:xfrm>
          <a:prstGeom prst="roundRect">
            <a:avLst>
              <a:gd fmla="val 6254" name="adj"/>
            </a:avLst>
          </a:prstGeom>
          <a:effectLst>
            <a:outerShdw blurRad="38576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8" name="Google Shape;488;p44"/>
          <p:cNvSpPr txBox="1"/>
          <p:nvPr/>
        </p:nvSpPr>
        <p:spPr>
          <a:xfrm>
            <a:off x="7522061" y="3930516"/>
            <a:ext cx="160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Gala, Fireside Chat &amp; CEO Forum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Dec 2025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489" name="Google Shape;489;p44" title="Quantum for Energy.jpeg"/>
          <p:cNvPicPr preferRelativeResize="0"/>
          <p:nvPr>
            <p:ph idx="16" type="pic"/>
          </p:nvPr>
        </p:nvPicPr>
        <p:blipFill rotWithShape="1">
          <a:blip r:embed="rId6">
            <a:alphaModFix/>
          </a:blip>
          <a:srcRect b="6110" l="2879" r="3932" t="1578"/>
          <a:stretch/>
        </p:blipFill>
        <p:spPr>
          <a:xfrm>
            <a:off x="3251449" y="2610412"/>
            <a:ext cx="1370400" cy="1357500"/>
          </a:xfrm>
          <a:prstGeom prst="roundRect">
            <a:avLst>
              <a:gd fmla="val 4551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0" name="Google Shape;490;p44"/>
          <p:cNvSpPr txBox="1"/>
          <p:nvPr/>
        </p:nvSpPr>
        <p:spPr>
          <a:xfrm>
            <a:off x="3156965" y="3930516"/>
            <a:ext cx="160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for Energy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Sept 2025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491" name="Google Shape;491;p44" title="quantum era summit - עם דוברים.jpg"/>
          <p:cNvPicPr preferRelativeResize="0"/>
          <p:nvPr>
            <p:ph idx="19" type="pic"/>
          </p:nvPr>
        </p:nvPicPr>
        <p:blipFill rotWithShape="1">
          <a:blip r:embed="rId7">
            <a:alphaModFix/>
          </a:blip>
          <a:srcRect b="465" l="0" r="0" t="475"/>
          <a:stretch/>
        </p:blipFill>
        <p:spPr>
          <a:xfrm>
            <a:off x="4686472" y="2610406"/>
            <a:ext cx="1370400" cy="1357500"/>
          </a:xfrm>
          <a:prstGeom prst="roundRect">
            <a:avLst>
              <a:gd fmla="val 8203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2" name="Google Shape;492;p44"/>
          <p:cNvSpPr txBox="1"/>
          <p:nvPr>
            <p:ph idx="21" type="subTitle"/>
          </p:nvPr>
        </p:nvSpPr>
        <p:spPr>
          <a:xfrm>
            <a:off x="10967375" y="5271903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2025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4616170" y="3930516"/>
            <a:ext cx="160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Era Summit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Nov 2025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494" name="Google Shape;494;p44" title="wired-outline-220-arrow-9-hover-pointing.gif"/>
          <p:cNvPicPr preferRelativeResize="0"/>
          <p:nvPr/>
        </p:nvPicPr>
        <p:blipFill rotWithShape="1">
          <a:blip r:embed="rId8">
            <a:alphaModFix/>
          </a:blip>
          <a:srcRect b="8542" l="0" r="0" t="47918"/>
          <a:stretch/>
        </p:blipFill>
        <p:spPr>
          <a:xfrm rot="10799751">
            <a:off x="391150" y="2395514"/>
            <a:ext cx="434850" cy="1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 title="wired-outline-220-arrow-9-hover-pointing.gif"/>
          <p:cNvPicPr preferRelativeResize="0"/>
          <p:nvPr/>
        </p:nvPicPr>
        <p:blipFill rotWithShape="1">
          <a:blip r:embed="rId8">
            <a:alphaModFix/>
          </a:blip>
          <a:srcRect b="8542" l="0" r="0" t="47918"/>
          <a:stretch/>
        </p:blipFill>
        <p:spPr>
          <a:xfrm rot="10799751">
            <a:off x="391150" y="1719979"/>
            <a:ext cx="434850" cy="1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 title="wired-outline-220-arrow-9-hover-pointing.gif"/>
          <p:cNvPicPr preferRelativeResize="0"/>
          <p:nvPr/>
        </p:nvPicPr>
        <p:blipFill rotWithShape="1">
          <a:blip r:embed="rId8">
            <a:alphaModFix/>
          </a:blip>
          <a:srcRect b="8542" l="0" r="0" t="47918"/>
          <a:stretch/>
        </p:blipFill>
        <p:spPr>
          <a:xfrm rot="10799751">
            <a:off x="391150" y="3098924"/>
            <a:ext cx="434850" cy="1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 title="wired-outline-220-arrow-9-hover-pointing.gif"/>
          <p:cNvPicPr preferRelativeResize="0"/>
          <p:nvPr/>
        </p:nvPicPr>
        <p:blipFill rotWithShape="1">
          <a:blip r:embed="rId8">
            <a:alphaModFix/>
          </a:blip>
          <a:srcRect b="8542" l="0" r="0" t="47918"/>
          <a:stretch/>
        </p:blipFill>
        <p:spPr>
          <a:xfrm rot="10799751">
            <a:off x="391150" y="3788923"/>
            <a:ext cx="434850" cy="18931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4"/>
          <p:cNvSpPr txBox="1"/>
          <p:nvPr/>
        </p:nvSpPr>
        <p:spPr>
          <a:xfrm>
            <a:off x="6043856" y="3930516"/>
            <a:ext cx="160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Era Summit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Nov 2025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499" name="Google Shape;499;p44" title="WhatsApp Image 2025-10-30 at 14.52.09.jpeg"/>
          <p:cNvPicPr preferRelativeResize="0"/>
          <p:nvPr>
            <p:ph idx="22" type="pic"/>
          </p:nvPr>
        </p:nvPicPr>
        <p:blipFill rotWithShape="1">
          <a:blip r:embed="rId9">
            <a:alphaModFix/>
          </a:blip>
          <a:srcRect b="10381" l="0" r="0" t="10373"/>
          <a:stretch/>
        </p:blipFill>
        <p:spPr>
          <a:xfrm>
            <a:off x="6117544" y="2594631"/>
            <a:ext cx="1370400" cy="1357500"/>
          </a:xfrm>
          <a:prstGeom prst="roundRect">
            <a:avLst>
              <a:gd fmla="val 8757" name="adj"/>
            </a:avLst>
          </a:prstGeom>
        </p:spPr>
      </p:pic>
      <p:pic>
        <p:nvPicPr>
          <p:cNvPr id="500" name="Google Shape;500;p44" title="WhatsApp Image 2025-11-12 at 12.48.23.jpg"/>
          <p:cNvPicPr preferRelativeResize="0"/>
          <p:nvPr>
            <p:ph idx="22" type="pic"/>
          </p:nvPr>
        </p:nvPicPr>
        <p:blipFill rotWithShape="1">
          <a:blip r:embed="rId10">
            <a:alphaModFix/>
          </a:blip>
          <a:srcRect b="465" l="0" r="0" t="475"/>
          <a:stretch/>
        </p:blipFill>
        <p:spPr>
          <a:xfrm>
            <a:off x="7521873" y="2579581"/>
            <a:ext cx="1370400" cy="1357500"/>
          </a:xfrm>
          <a:prstGeom prst="roundRect">
            <a:avLst>
              <a:gd fmla="val 7558" name="adj"/>
            </a:avLst>
          </a:prstGeom>
        </p:spPr>
      </p:pic>
      <p:sp>
        <p:nvSpPr>
          <p:cNvPr id="501" name="Google Shape;501;p44"/>
          <p:cNvSpPr txBox="1"/>
          <p:nvPr/>
        </p:nvSpPr>
        <p:spPr>
          <a:xfrm>
            <a:off x="7420965" y="1907982"/>
            <a:ext cx="137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Quantum Israeli Fellows</a:t>
            </a:r>
            <a:endParaRPr sz="9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02" name="Google Shape;502;p44" title="20250610_090604.jpg"/>
          <p:cNvPicPr preferRelativeResize="0"/>
          <p:nvPr>
            <p:ph idx="13" type="pic"/>
          </p:nvPr>
        </p:nvPicPr>
        <p:blipFill rotWithShape="1">
          <a:blip r:embed="rId11">
            <a:alphaModFix/>
          </a:blip>
          <a:srcRect b="0" l="16810" r="36558" t="0"/>
          <a:stretch/>
        </p:blipFill>
        <p:spPr>
          <a:xfrm>
            <a:off x="7475289" y="559675"/>
            <a:ext cx="1370400" cy="1357500"/>
          </a:xfrm>
          <a:prstGeom prst="roundRect">
            <a:avLst>
              <a:gd fmla="val 7161" name="adj"/>
            </a:avLst>
          </a:prstGeom>
        </p:spPr>
      </p:pic>
      <p:sp>
        <p:nvSpPr>
          <p:cNvPr id="503" name="Google Shape;503;p44"/>
          <p:cNvSpPr txBox="1"/>
          <p:nvPr/>
        </p:nvSpPr>
        <p:spPr>
          <a:xfrm>
            <a:off x="4543910" y="1907975"/>
            <a:ext cx="142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Qubit IL &amp; QTC MeetUp</a:t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504" name="Google Shape;50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7000" y="759350"/>
            <a:ext cx="958100" cy="9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of beautiful young Asian woman in the morning (Provided by Getty Images)" id="1346" name="Google Shape;1346;p80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4617375" y="228600"/>
            <a:ext cx="1316400" cy="13575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1347" name="Google Shape;1347;p80"/>
          <p:cNvSpPr txBox="1"/>
          <p:nvPr>
            <p:ph type="title"/>
          </p:nvPr>
        </p:nvSpPr>
        <p:spPr>
          <a:xfrm>
            <a:off x="228600" y="706200"/>
            <a:ext cx="3904500" cy="1034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ter SemiBold"/>
                <a:ea typeface="Inter SemiBold"/>
                <a:cs typeface="Inter SemiBold"/>
                <a:sym typeface="Inter SemiBold"/>
              </a:rPr>
              <a:t>Meet</a:t>
            </a:r>
            <a:br>
              <a:rPr lang="en" sz="3600"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3600">
                <a:latin typeface="Inter SemiBold"/>
                <a:ea typeface="Inter SemiBold"/>
                <a:cs typeface="Inter SemiBold"/>
                <a:sym typeface="Inter SemiBold"/>
              </a:rPr>
              <a:t>the team</a:t>
            </a:r>
            <a:endParaRPr sz="3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48" name="Google Shape;1348;p8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349" name="Google Shape;1349;p8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350" name="Google Shape;1350;p8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an stands with his arms crossed in front of a white background. " id="1351" name="Google Shape;1351;p80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35658" l="30652" r="26054" t="0"/>
          <a:stretch/>
        </p:blipFill>
        <p:spPr>
          <a:xfrm>
            <a:off x="4618950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1352" name="Google Shape;1352;p8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53" name="Google Shape;1353;p8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80"/>
          <p:cNvSpPr txBox="1"/>
          <p:nvPr>
            <p:ph idx="8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55" name="Google Shape;1355;p8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descr="Image of beautiful young Asian woman in the morning (Provided by Getty Images)" id="1356" name="Google Shape;1356;p80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3154050" y="228600"/>
            <a:ext cx="1316400" cy="13575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1357" name="Google Shape;1357;p80"/>
          <p:cNvSpPr txBox="1"/>
          <p:nvPr>
            <p:ph idx="6" type="subTitle"/>
          </p:nvPr>
        </p:nvSpPr>
        <p:spPr>
          <a:xfrm>
            <a:off x="3155675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an stands with his arms crossed in front of a white background. " id="1358" name="Google Shape;1358;p80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35658" l="30652" r="26054" t="0"/>
          <a:stretch/>
        </p:blipFill>
        <p:spPr>
          <a:xfrm>
            <a:off x="3155625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1359" name="Google Shape;1359;p80"/>
          <p:cNvSpPr txBox="1"/>
          <p:nvPr>
            <p:ph idx="17" type="subTitle"/>
          </p:nvPr>
        </p:nvSpPr>
        <p:spPr>
          <a:xfrm>
            <a:off x="3155675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0" name="Google Shape;1360;p80"/>
          <p:cNvSpPr txBox="1"/>
          <p:nvPr>
            <p:ph idx="18" type="subTitle"/>
          </p:nvPr>
        </p:nvSpPr>
        <p:spPr>
          <a:xfrm>
            <a:off x="3155675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1" name="Google Shape;1361;p80"/>
          <p:cNvSpPr txBox="1"/>
          <p:nvPr>
            <p:ph idx="8" type="subTitle"/>
          </p:nvPr>
        </p:nvSpPr>
        <p:spPr>
          <a:xfrm>
            <a:off x="3155675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Image of beautiful young Asian woman in the morning (Provided by Getty Images)" id="1362" name="Google Shape;1362;p80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7544025" y="228600"/>
            <a:ext cx="1316400" cy="13575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1363" name="Google Shape;1363;p80"/>
          <p:cNvSpPr txBox="1"/>
          <p:nvPr>
            <p:ph idx="6" type="subTitle"/>
          </p:nvPr>
        </p:nvSpPr>
        <p:spPr>
          <a:xfrm>
            <a:off x="75456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an stands with his arms crossed in front of a white background. " id="1364" name="Google Shape;1364;p80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35658" l="30652" r="26054" t="0"/>
          <a:stretch/>
        </p:blipFill>
        <p:spPr>
          <a:xfrm>
            <a:off x="7545600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1365" name="Google Shape;1365;p80"/>
          <p:cNvSpPr txBox="1"/>
          <p:nvPr>
            <p:ph idx="17" type="subTitle"/>
          </p:nvPr>
        </p:nvSpPr>
        <p:spPr>
          <a:xfrm>
            <a:off x="754565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6" name="Google Shape;1366;p80"/>
          <p:cNvSpPr txBox="1"/>
          <p:nvPr>
            <p:ph idx="18" type="subTitle"/>
          </p:nvPr>
        </p:nvSpPr>
        <p:spPr>
          <a:xfrm>
            <a:off x="75456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7" name="Google Shape;1367;p80"/>
          <p:cNvSpPr txBox="1"/>
          <p:nvPr>
            <p:ph idx="8" type="subTitle"/>
          </p:nvPr>
        </p:nvSpPr>
        <p:spPr>
          <a:xfrm>
            <a:off x="754565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Image of beautiful young Asian woman in the morning (Provided by Getty Images)" id="1368" name="Google Shape;1368;p80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6080700" y="228600"/>
            <a:ext cx="1316400" cy="13575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1369" name="Google Shape;1369;p80"/>
          <p:cNvSpPr txBox="1"/>
          <p:nvPr>
            <p:ph idx="6" type="subTitle"/>
          </p:nvPr>
        </p:nvSpPr>
        <p:spPr>
          <a:xfrm>
            <a:off x="6082325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an stands with his arms crossed in front of a white background. " id="1370" name="Google Shape;1370;p80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35658" l="30652" r="26054" t="0"/>
          <a:stretch/>
        </p:blipFill>
        <p:spPr>
          <a:xfrm>
            <a:off x="6082275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1371" name="Google Shape;1371;p80"/>
          <p:cNvSpPr txBox="1"/>
          <p:nvPr>
            <p:ph idx="17" type="subTitle"/>
          </p:nvPr>
        </p:nvSpPr>
        <p:spPr>
          <a:xfrm>
            <a:off x="6082325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72" name="Google Shape;1372;p80"/>
          <p:cNvSpPr txBox="1"/>
          <p:nvPr>
            <p:ph idx="18" type="subTitle"/>
          </p:nvPr>
        </p:nvSpPr>
        <p:spPr>
          <a:xfrm>
            <a:off x="6082325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Title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3" name="Google Shape;1373;p80"/>
          <p:cNvSpPr txBox="1"/>
          <p:nvPr>
            <p:ph idx="8" type="subTitle"/>
          </p:nvPr>
        </p:nvSpPr>
        <p:spPr>
          <a:xfrm>
            <a:off x="6082325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8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9" name="Google Shape;1379;p8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0" name="Google Shape;1380;p8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1" name="Google Shape;1381;p8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 Name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2" name="Google Shape;1382;p8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Quarter Month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3" name="Google Shape;1383;p8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Year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4" name="Google Shape;1384;p81"/>
          <p:cNvSpPr txBox="1"/>
          <p:nvPr/>
        </p:nvSpPr>
        <p:spPr>
          <a:xfrm>
            <a:off x="307487" y="818294"/>
            <a:ext cx="3734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16161F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Budget</a:t>
            </a:r>
            <a:endParaRPr sz="3400">
              <a:solidFill>
                <a:srgbClr val="16161F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16161F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2026/ </a:t>
            </a:r>
            <a:endParaRPr sz="3400">
              <a:solidFill>
                <a:srgbClr val="16161F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16161F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2-3M NIS</a:t>
            </a:r>
            <a:endParaRPr sz="3400">
              <a:solidFill>
                <a:srgbClr val="16161F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6161F"/>
              </a:solidFill>
            </a:endParaRPr>
          </a:p>
        </p:txBody>
      </p:sp>
      <p:sp>
        <p:nvSpPr>
          <p:cNvPr id="1385" name="Google Shape;1385;p81"/>
          <p:cNvSpPr txBox="1"/>
          <p:nvPr/>
        </p:nvSpPr>
        <p:spPr>
          <a:xfrm>
            <a:off x="2813707" y="967194"/>
            <a:ext cx="52752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CEO Salary (cost)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Operations manager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Training manager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 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Incorporation and registration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Audit and legal (including HR)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Ongoing design and marketing needs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Office (?) in Shared space can also find pro bono option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6 yearly local events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International Event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F"/>
              </a:buClr>
              <a:buSzPts val="600"/>
              <a:buFont typeface="Instrument Sans Medium"/>
              <a:buChar char="●"/>
            </a:pPr>
            <a:r>
              <a:rPr lang="en" sz="1200">
                <a:solidFill>
                  <a:srgbClr val="16161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Overhead 20%</a:t>
            </a:r>
            <a:endParaRPr sz="1200">
              <a:solidFill>
                <a:srgbClr val="16161F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6161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386" name="Google Shape;1386;p81" title="wired-outline-220-arrow-9-hover-pointing.gif"/>
          <p:cNvPicPr preferRelativeResize="0"/>
          <p:nvPr/>
        </p:nvPicPr>
        <p:blipFill rotWithShape="1">
          <a:blip r:embed="rId3">
            <a:alphaModFix/>
          </a:blip>
          <a:srcRect b="8542" l="0" r="0" t="47918"/>
          <a:stretch/>
        </p:blipFill>
        <p:spPr>
          <a:xfrm rot="10799747">
            <a:off x="360035" y="2457384"/>
            <a:ext cx="898376" cy="39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2"/>
          <p:cNvSpPr/>
          <p:nvPr/>
        </p:nvSpPr>
        <p:spPr>
          <a:xfrm>
            <a:off x="228600" y="1672025"/>
            <a:ext cx="2101200" cy="2780700"/>
          </a:xfrm>
          <a:prstGeom prst="roundRect">
            <a:avLst>
              <a:gd fmla="val 963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2" name="Google Shape;1392;p82"/>
          <p:cNvSpPr/>
          <p:nvPr/>
        </p:nvSpPr>
        <p:spPr>
          <a:xfrm>
            <a:off x="2423700" y="1672025"/>
            <a:ext cx="2101200" cy="2780700"/>
          </a:xfrm>
          <a:prstGeom prst="roundRect">
            <a:avLst>
              <a:gd fmla="val 963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3" name="Google Shape;1393;p82"/>
          <p:cNvSpPr/>
          <p:nvPr/>
        </p:nvSpPr>
        <p:spPr>
          <a:xfrm>
            <a:off x="4618800" y="1672025"/>
            <a:ext cx="2101200" cy="2780700"/>
          </a:xfrm>
          <a:prstGeom prst="roundRect">
            <a:avLst>
              <a:gd fmla="val 963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4" name="Google Shape;1394;p82"/>
          <p:cNvSpPr/>
          <p:nvPr/>
        </p:nvSpPr>
        <p:spPr>
          <a:xfrm>
            <a:off x="6813900" y="1672025"/>
            <a:ext cx="2101200" cy="2780700"/>
          </a:xfrm>
          <a:prstGeom prst="roundRect">
            <a:avLst>
              <a:gd fmla="val 963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5" name="Google Shape;1395;p8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Quarter Month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6" name="Google Shape;1396;p8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Year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7" name="Google Shape;1397;p8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Company Name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8" name="Google Shape;1398;p8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99" name="Google Shape;1399;p8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Title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0" name="Google Shape;1400;p8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Write a brief bio mentioning their background, area of expertise, and what their role in this partnership will be.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1" name="Google Shape;1401;p8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2" name="Google Shape;1402;p8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Title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3" name="Google Shape;1403;p82"/>
          <p:cNvSpPr txBox="1"/>
          <p:nvPr>
            <p:ph idx="14" type="body"/>
          </p:nvPr>
        </p:nvSpPr>
        <p:spPr>
          <a:xfrm>
            <a:off x="2621800" y="3251425"/>
            <a:ext cx="18216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Write a brief bio mentioning their background, area of expertise, and what their role in this partnership will be.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an stands with his arms crossed in front of a white background. " id="1404" name="Google Shape;1404;p82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28972" l="27024" r="27024" t="0"/>
          <a:stretch/>
        </p:blipFill>
        <p:spPr>
          <a:xfrm>
            <a:off x="48169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1405" name="Google Shape;1405;p8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6" name="Google Shape;1406;p8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Title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7" name="Google Shape;1407;p8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Write a brief bio mentioning their background, area of expertise, and what their role in this partnership will be.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8" name="Google Shape;1408;p8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Full Name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09" name="Google Shape;1409;p8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Title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10" name="Google Shape;1410;p8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Write a brief bio mentioning their background, area of expertise, and what their role in this partnership will be.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1" name="Google Shape;1411;p82"/>
          <p:cNvSpPr txBox="1"/>
          <p:nvPr>
            <p:ph idx="4294967295" type="title"/>
          </p:nvPr>
        </p:nvSpPr>
        <p:spPr>
          <a:xfrm>
            <a:off x="133740" y="603465"/>
            <a:ext cx="39045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Meet</a:t>
            </a:r>
            <a:br>
              <a:rPr lang="en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the </a:t>
            </a:r>
            <a:r>
              <a:rPr lang="en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team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A man stands with his arms crossed in front of a white background. " id="1412" name="Google Shape;1412;p82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28972" l="27024" r="27024" t="0"/>
          <a:stretch/>
        </p:blipFill>
        <p:spPr>
          <a:xfrm>
            <a:off x="26218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man stands with his arms crossed in front of a white background. " id="1413" name="Google Shape;1413;p82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28972" l="27024" r="27024" t="0"/>
          <a:stretch/>
        </p:blipFill>
        <p:spPr>
          <a:xfrm>
            <a:off x="70120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man stands with his arms crossed in front of a white background. " id="1414" name="Google Shape;1414;p82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28972" l="27024" r="27024" t="0"/>
          <a:stretch/>
        </p:blipFill>
        <p:spPr>
          <a:xfrm>
            <a:off x="4267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415" name="Google Shape;1415;p82"/>
          <p:cNvGrpSpPr/>
          <p:nvPr/>
        </p:nvGrpSpPr>
        <p:grpSpPr>
          <a:xfrm rot="10800000">
            <a:off x="1983325" y="1824700"/>
            <a:ext cx="205350" cy="200075"/>
            <a:chOff x="1833300" y="2224650"/>
            <a:chExt cx="205350" cy="200075"/>
          </a:xfrm>
        </p:grpSpPr>
        <p:cxnSp>
          <p:nvCxnSpPr>
            <p:cNvPr id="1416" name="Google Shape;1416;p82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7" name="Google Shape;1417;p82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18" name="Google Shape;1418;p82"/>
          <p:cNvGrpSpPr/>
          <p:nvPr/>
        </p:nvGrpSpPr>
        <p:grpSpPr>
          <a:xfrm rot="10800000">
            <a:off x="4178350" y="1824700"/>
            <a:ext cx="205350" cy="200075"/>
            <a:chOff x="1833300" y="2224650"/>
            <a:chExt cx="205350" cy="200075"/>
          </a:xfrm>
        </p:grpSpPr>
        <p:cxnSp>
          <p:nvCxnSpPr>
            <p:cNvPr id="1419" name="Google Shape;1419;p82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0" name="Google Shape;1420;p82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21" name="Google Shape;1421;p82"/>
          <p:cNvGrpSpPr/>
          <p:nvPr/>
        </p:nvGrpSpPr>
        <p:grpSpPr>
          <a:xfrm rot="10800000">
            <a:off x="6373375" y="1824700"/>
            <a:ext cx="205350" cy="200075"/>
            <a:chOff x="1833300" y="2224650"/>
            <a:chExt cx="205350" cy="200075"/>
          </a:xfrm>
        </p:grpSpPr>
        <p:cxnSp>
          <p:nvCxnSpPr>
            <p:cNvPr id="1422" name="Google Shape;1422;p82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3" name="Google Shape;1423;p82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24" name="Google Shape;1424;p82"/>
          <p:cNvGrpSpPr/>
          <p:nvPr/>
        </p:nvGrpSpPr>
        <p:grpSpPr>
          <a:xfrm rot="10800000">
            <a:off x="8568400" y="1824700"/>
            <a:ext cx="205350" cy="200075"/>
            <a:chOff x="1833300" y="2224650"/>
            <a:chExt cx="205350" cy="200075"/>
          </a:xfrm>
        </p:grpSpPr>
        <p:cxnSp>
          <p:nvCxnSpPr>
            <p:cNvPr id="1425" name="Google Shape;1425;p82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6" name="Google Shape;1426;p82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8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616900" y="-2201450"/>
            <a:ext cx="9760902" cy="976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83"/>
          <p:cNvSpPr txBox="1"/>
          <p:nvPr>
            <p:ph type="title"/>
          </p:nvPr>
        </p:nvSpPr>
        <p:spPr>
          <a:xfrm>
            <a:off x="297550" y="3337800"/>
            <a:ext cx="79320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Write a bold, compelling statement about what the company wants to </a:t>
            </a:r>
            <a:r>
              <a:rPr lang="en" sz="3000">
                <a:solidFill>
                  <a:srgbClr val="90F0EA"/>
                </a:solidFill>
                <a:latin typeface="Inter Medium"/>
                <a:ea typeface="Inter Medium"/>
                <a:cs typeface="Inter Medium"/>
                <a:sym typeface="Inter Medium"/>
              </a:rPr>
              <a:t>achieve.</a:t>
            </a:r>
            <a:endParaRPr sz="3000"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33" name="Google Shape;1433;p8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434" name="Google Shape;1434;p8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35" name="Google Shape;1435;p83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1436" name="Google Shape;1436;p8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84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483750" y="-2580400"/>
            <a:ext cx="9760902" cy="976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84"/>
          <p:cNvSpPr txBox="1"/>
          <p:nvPr>
            <p:ph type="title"/>
          </p:nvPr>
        </p:nvSpPr>
        <p:spPr>
          <a:xfrm>
            <a:off x="297550" y="3337800"/>
            <a:ext cx="79320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nter Medium"/>
                <a:ea typeface="Inter Medium"/>
                <a:cs typeface="Inter Medium"/>
                <a:sym typeface="Inter Medium"/>
              </a:rPr>
              <a:t>Write a bold, compelling statement about what the company wants to</a:t>
            </a:r>
            <a:r>
              <a:rPr lang="en" sz="3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" sz="30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achieve.</a:t>
            </a:r>
            <a:endParaRPr sz="3000">
              <a:solidFill>
                <a:schemeClr val="accent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43" name="Google Shape;1443;p8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Quarter Month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4" name="Google Shape;1444;p8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5" name="Google Shape;1445;p84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mission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6" name="Google Shape;1446;p8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accent2"/>
                </a:solidFill>
              </a:rPr>
              <a:t>Company Name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7" name="Google Shape;1447;p84"/>
          <p:cNvSpPr txBox="1"/>
          <p:nvPr/>
        </p:nvSpPr>
        <p:spPr>
          <a:xfrm>
            <a:off x="11430000" y="-64650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1,000+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with global thought leaders.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in our super-active WhatsApp community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taking part in Israel’s first quantum hackathon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C-suite leaders across finance, energy, healthcare,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with the Israel Innovation Authority and national quantum leadership.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453" name="Google Shape;1453;p8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54" name="Google Shape;1454;p85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1455" name="Google Shape;1455;p8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456" name="Google Shape;1456;p85"/>
          <p:cNvSpPr/>
          <p:nvPr/>
        </p:nvSpPr>
        <p:spPr>
          <a:xfrm>
            <a:off x="245525" y="1391125"/>
            <a:ext cx="2084400" cy="3048000"/>
          </a:xfrm>
          <a:prstGeom prst="roundRect">
            <a:avLst>
              <a:gd fmla="val 441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57" name="Google Shape;1457;p85"/>
          <p:cNvSpPr/>
          <p:nvPr/>
        </p:nvSpPr>
        <p:spPr>
          <a:xfrm>
            <a:off x="2423700" y="1391125"/>
            <a:ext cx="3210000" cy="3048000"/>
          </a:xfrm>
          <a:prstGeom prst="roundRect">
            <a:avLst>
              <a:gd fmla="val 441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58" name="Google Shape;1458;p85"/>
          <p:cNvSpPr/>
          <p:nvPr/>
        </p:nvSpPr>
        <p:spPr>
          <a:xfrm>
            <a:off x="5727475" y="1391125"/>
            <a:ext cx="3210000" cy="1760400"/>
          </a:xfrm>
          <a:prstGeom prst="roundRect">
            <a:avLst>
              <a:gd fmla="val 441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59" name="Google Shape;1459;p85"/>
          <p:cNvSpPr/>
          <p:nvPr/>
        </p:nvSpPr>
        <p:spPr>
          <a:xfrm>
            <a:off x="5727475" y="3243900"/>
            <a:ext cx="3210000" cy="1195200"/>
          </a:xfrm>
          <a:prstGeom prst="roundRect">
            <a:avLst>
              <a:gd fmla="val 4411" name="adj"/>
            </a:avLst>
          </a:prstGeom>
          <a:gradFill>
            <a:gsLst>
              <a:gs pos="0">
                <a:srgbClr val="7AB1FF"/>
              </a:gs>
              <a:gs pos="71000">
                <a:srgbClr val="8AD8E2"/>
              </a:gs>
              <a:gs pos="100000">
                <a:srgbClr val="9AFFC4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60" name="Google Shape;1460;p85"/>
          <p:cNvSpPr txBox="1"/>
          <p:nvPr>
            <p:ph idx="1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ADD </a:t>
            </a:r>
            <a:endParaRPr b="1" sz="1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1" name="Google Shape;1461;p85"/>
          <p:cNvSpPr txBox="1"/>
          <p:nvPr>
            <p:ph idx="4294967295" type="body"/>
          </p:nvPr>
        </p:nvSpPr>
        <p:spPr>
          <a:xfrm>
            <a:off x="281225" y="2364175"/>
            <a:ext cx="17865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ADD TEXT</a:t>
            </a:r>
            <a:endParaRPr sz="1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85"/>
          <p:cNvSpPr txBox="1"/>
          <p:nvPr>
            <p:ph idx="4294967295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3" name="Google Shape;1463;p85"/>
          <p:cNvSpPr txBox="1"/>
          <p:nvPr>
            <p:ph idx="4294967295" type="body"/>
          </p:nvPr>
        </p:nvSpPr>
        <p:spPr>
          <a:xfrm>
            <a:off x="2580250" y="1880488"/>
            <a:ext cx="29115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4" name="Google Shape;1464;p85"/>
          <p:cNvSpPr txBox="1"/>
          <p:nvPr>
            <p:ph idx="429496729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5" name="Google Shape;1465;p85"/>
          <p:cNvSpPr txBox="1"/>
          <p:nvPr>
            <p:ph idx="4294967295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ADD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6" name="Google Shape;1466;p85"/>
          <p:cNvSpPr txBox="1"/>
          <p:nvPr>
            <p:ph idx="4294967295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ADD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7" name="Google Shape;1467;p85"/>
          <p:cNvSpPr txBox="1"/>
          <p:nvPr>
            <p:ph idx="4294967295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ADD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8" name="Google Shape;1468;p85"/>
          <p:cNvSpPr txBox="1"/>
          <p:nvPr>
            <p:ph idx="4294967295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ADD TEXT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9" name="Google Shape;1469;p85"/>
          <p:cNvSpPr txBox="1"/>
          <p:nvPr/>
        </p:nvSpPr>
        <p:spPr>
          <a:xfrm>
            <a:off x="154650" y="609450"/>
            <a:ext cx="3000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Headline</a:t>
            </a:r>
            <a:endParaRPr sz="3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0" name="Google Shape;1470;p85"/>
          <p:cNvSpPr/>
          <p:nvPr/>
        </p:nvSpPr>
        <p:spPr>
          <a:xfrm>
            <a:off x="2576849" y="3900487"/>
            <a:ext cx="934500" cy="22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88400" lIns="88400" spcFirstLastPara="1" rIns="88400" wrap="square" tIns="88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Rank 1</a:t>
            </a:r>
            <a:endParaRPr sz="116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1" name="Google Shape;1471;p85"/>
          <p:cNvSpPr/>
          <p:nvPr/>
        </p:nvSpPr>
        <p:spPr>
          <a:xfrm>
            <a:off x="3561457" y="3900487"/>
            <a:ext cx="934500" cy="22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88400" lIns="88400" spcFirstLastPara="1" rIns="88400" wrap="square" tIns="88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Rank 1</a:t>
            </a:r>
            <a:endParaRPr sz="116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2" name="Google Shape;1472;p85"/>
          <p:cNvSpPr/>
          <p:nvPr/>
        </p:nvSpPr>
        <p:spPr>
          <a:xfrm>
            <a:off x="4546054" y="3900487"/>
            <a:ext cx="934500" cy="22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88400" lIns="88400" spcFirstLastPara="1" rIns="88400" wrap="square" tIns="88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Rank 1</a:t>
            </a:r>
            <a:endParaRPr sz="116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473" name="Google Shape;147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466600" y="3642325"/>
            <a:ext cx="3124200" cy="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478" name="Google Shape;1478;p86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1479" name="Google Shape;1479;p86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1480" name="Google Shape;1480;p86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1" name="Google Shape;1481;p86"/>
          <p:cNvSpPr txBox="1"/>
          <p:nvPr>
            <p:ph type="title"/>
          </p:nvPr>
        </p:nvSpPr>
        <p:spPr>
          <a:xfrm>
            <a:off x="228600" y="689725"/>
            <a:ext cx="3873000" cy="23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000">
                <a:latin typeface="Inter Medium"/>
                <a:ea typeface="Inter Medium"/>
                <a:cs typeface="Inter Medium"/>
                <a:sym typeface="Inter Medium"/>
              </a:rPr>
              <a:t>Write a bold, compelling statement about what the company wants to achieve.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2" name="Google Shape;1482;p8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483" name="Google Shape;1483;p8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84" name="Google Shape;1484;p86"/>
          <p:cNvSpPr txBox="1"/>
          <p:nvPr>
            <p:ph idx="1" type="body"/>
          </p:nvPr>
        </p:nvSpPr>
        <p:spPr>
          <a:xfrm>
            <a:off x="228600" y="3127075"/>
            <a:ext cx="38730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Explain how a partnership would help make this goal a reality and why it’s worth pursuing together. Think about how your potential partner can contribute. 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85" name="Google Shape;1485;p86"/>
          <p:cNvGrpSpPr/>
          <p:nvPr/>
        </p:nvGrpSpPr>
        <p:grpSpPr>
          <a:xfrm>
            <a:off x="235582" y="4114020"/>
            <a:ext cx="338700" cy="338700"/>
            <a:chOff x="291682" y="4135245"/>
            <a:chExt cx="338700" cy="338700"/>
          </a:xfrm>
        </p:grpSpPr>
        <p:sp>
          <p:nvSpPr>
            <p:cNvPr id="1486" name="Google Shape;1486;p86"/>
            <p:cNvSpPr/>
            <p:nvPr/>
          </p:nvSpPr>
          <p:spPr>
            <a:xfrm rot="-5400000">
              <a:off x="291682" y="4135245"/>
              <a:ext cx="338700" cy="338700"/>
            </a:xfrm>
            <a:prstGeom prst="ellipse">
              <a:avLst/>
            </a:prstGeom>
            <a:solidFill>
              <a:srgbClr val="90F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87" name="Google Shape;1487;p86"/>
            <p:cNvGrpSpPr/>
            <p:nvPr/>
          </p:nvGrpSpPr>
          <p:grpSpPr>
            <a:xfrm rot="-5400000">
              <a:off x="390364" y="4262191"/>
              <a:ext cx="169598" cy="84809"/>
              <a:chOff x="498725" y="380168"/>
              <a:chExt cx="205200" cy="102600"/>
            </a:xfrm>
          </p:grpSpPr>
          <p:cxnSp>
            <p:nvCxnSpPr>
              <p:cNvPr id="1488" name="Google Shape;1488;p86"/>
              <p:cNvCxnSpPr/>
              <p:nvPr/>
            </p:nvCxnSpPr>
            <p:spPr>
              <a:xfrm>
                <a:off x="4987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86"/>
              <p:cNvCxnSpPr/>
              <p:nvPr/>
            </p:nvCxnSpPr>
            <p:spPr>
              <a:xfrm flipH="1">
                <a:off x="6013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90" name="Google Shape;1490;p86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Our mission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1" name="Google Shape;1491;p8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7"/>
          <p:cNvSpPr/>
          <p:nvPr/>
        </p:nvSpPr>
        <p:spPr>
          <a:xfrm rot="5400000">
            <a:off x="-565925" y="545250"/>
            <a:ext cx="5097900" cy="4053000"/>
          </a:xfrm>
          <a:prstGeom prst="rect">
            <a:avLst/>
          </a:prstGeom>
          <a:gradFill>
            <a:gsLst>
              <a:gs pos="0">
                <a:srgbClr val="010205"/>
              </a:gs>
              <a:gs pos="100000">
                <a:srgbClr val="061326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497" name="Google Shape;1497;p87"/>
          <p:cNvPicPr preferRelativeResize="0"/>
          <p:nvPr/>
        </p:nvPicPr>
        <p:blipFill rotWithShape="1">
          <a:blip r:embed="rId3">
            <a:alphaModFix/>
          </a:blip>
          <a:srcRect b="0" l="0" r="0" t="6699"/>
          <a:stretch/>
        </p:blipFill>
        <p:spPr>
          <a:xfrm rot="-5400000">
            <a:off x="3950089" y="-48538"/>
            <a:ext cx="5147275" cy="524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87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499" name="Google Shape;1499;p87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00" name="Google Shape;1500;p87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Our mission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1" name="Google Shape;1501;p87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02" name="Google Shape;1502;p87"/>
          <p:cNvSpPr txBox="1"/>
          <p:nvPr>
            <p:ph type="title"/>
          </p:nvPr>
        </p:nvSpPr>
        <p:spPr>
          <a:xfrm>
            <a:off x="228600" y="687738"/>
            <a:ext cx="36558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What we do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3" name="Google Shape;1503;p87"/>
          <p:cNvSpPr txBox="1"/>
          <p:nvPr>
            <p:ph idx="8" type="subTitle"/>
          </p:nvPr>
        </p:nvSpPr>
        <p:spPr>
          <a:xfrm>
            <a:off x="235575" y="2427588"/>
            <a:ext cx="3380700" cy="118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your company’s products and services. Keep your potential partner in mind. What do you offer that’s relevant to their business? </a:t>
            </a:r>
            <a:endParaRPr sz="1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504" name="Google Shape;1504;p87"/>
          <p:cNvGrpSpPr/>
          <p:nvPr/>
        </p:nvGrpSpPr>
        <p:grpSpPr>
          <a:xfrm rot="5400000">
            <a:off x="228607" y="1895395"/>
            <a:ext cx="338700" cy="338700"/>
            <a:chOff x="291682" y="4135245"/>
            <a:chExt cx="338700" cy="338700"/>
          </a:xfrm>
        </p:grpSpPr>
        <p:sp>
          <p:nvSpPr>
            <p:cNvPr id="1505" name="Google Shape;1505;p87"/>
            <p:cNvSpPr/>
            <p:nvPr/>
          </p:nvSpPr>
          <p:spPr>
            <a:xfrm rot="-5400000">
              <a:off x="291682" y="4135245"/>
              <a:ext cx="338700" cy="338700"/>
            </a:xfrm>
            <a:prstGeom prst="ellipse">
              <a:avLst/>
            </a:prstGeom>
            <a:solidFill>
              <a:srgbClr val="90F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506" name="Google Shape;1506;p87"/>
            <p:cNvGrpSpPr/>
            <p:nvPr/>
          </p:nvGrpSpPr>
          <p:grpSpPr>
            <a:xfrm rot="-5400000">
              <a:off x="390364" y="4262191"/>
              <a:ext cx="169598" cy="84809"/>
              <a:chOff x="498725" y="380168"/>
              <a:chExt cx="205200" cy="102600"/>
            </a:xfrm>
          </p:grpSpPr>
          <p:cxnSp>
            <p:nvCxnSpPr>
              <p:cNvPr id="1507" name="Google Shape;1507;p87"/>
              <p:cNvCxnSpPr/>
              <p:nvPr/>
            </p:nvCxnSpPr>
            <p:spPr>
              <a:xfrm>
                <a:off x="4987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87"/>
              <p:cNvCxnSpPr/>
              <p:nvPr/>
            </p:nvCxnSpPr>
            <p:spPr>
              <a:xfrm flipH="1">
                <a:off x="6013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8"/>
          <p:cNvSpPr/>
          <p:nvPr/>
        </p:nvSpPr>
        <p:spPr>
          <a:xfrm>
            <a:off x="6080700" y="228600"/>
            <a:ext cx="2834700" cy="2789400"/>
          </a:xfrm>
          <a:prstGeom prst="roundRect">
            <a:avLst>
              <a:gd fmla="val 76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4" name="Google Shape;1514;p88"/>
          <p:cNvSpPr/>
          <p:nvPr/>
        </p:nvSpPr>
        <p:spPr>
          <a:xfrm>
            <a:off x="3154650" y="228600"/>
            <a:ext cx="2834700" cy="13542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5" name="Google Shape;1515;p88"/>
          <p:cNvSpPr/>
          <p:nvPr/>
        </p:nvSpPr>
        <p:spPr>
          <a:xfrm>
            <a:off x="3154650" y="1663707"/>
            <a:ext cx="2834700" cy="1354200"/>
          </a:xfrm>
          <a:prstGeom prst="roundRect">
            <a:avLst>
              <a:gd fmla="val 178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6" name="Google Shape;1516;p88"/>
          <p:cNvSpPr/>
          <p:nvPr/>
        </p:nvSpPr>
        <p:spPr>
          <a:xfrm>
            <a:off x="3154650" y="3098815"/>
            <a:ext cx="2834700" cy="1354200"/>
          </a:xfrm>
          <a:prstGeom prst="roundRect">
            <a:avLst>
              <a:gd fmla="val 1682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7" name="Google Shape;1517;p88"/>
          <p:cNvSpPr/>
          <p:nvPr/>
        </p:nvSpPr>
        <p:spPr>
          <a:xfrm>
            <a:off x="6284700" y="93885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8" name="Google Shape;1518;p88"/>
          <p:cNvSpPr/>
          <p:nvPr/>
        </p:nvSpPr>
        <p:spPr>
          <a:xfrm>
            <a:off x="7503510" y="93885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9" name="Google Shape;1519;p88"/>
          <p:cNvSpPr/>
          <p:nvPr/>
        </p:nvSpPr>
        <p:spPr>
          <a:xfrm>
            <a:off x="6284700" y="180150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20" name="Google Shape;1520;p88"/>
          <p:cNvSpPr/>
          <p:nvPr/>
        </p:nvSpPr>
        <p:spPr>
          <a:xfrm>
            <a:off x="7503510" y="1801500"/>
            <a:ext cx="1127400" cy="783600"/>
          </a:xfrm>
          <a:prstGeom prst="roundRect">
            <a:avLst>
              <a:gd fmla="val 2228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21" name="Google Shape;1521;p88"/>
          <p:cNvSpPr/>
          <p:nvPr/>
        </p:nvSpPr>
        <p:spPr>
          <a:xfrm>
            <a:off x="6080700" y="3098825"/>
            <a:ext cx="2834700" cy="1354200"/>
          </a:xfrm>
          <a:prstGeom prst="roundRect">
            <a:avLst>
              <a:gd fmla="val 138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22" name="Google Shape;1522;p8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23" name="Google Shape;1523;p8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524" name="Google Shape;1524;p8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25" name="Google Shape;1525;p88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Certifications</a:t>
            </a:r>
            <a:endParaRPr/>
          </a:p>
        </p:txBody>
      </p:sp>
      <p:sp>
        <p:nvSpPr>
          <p:cNvPr id="1526" name="Google Shape;1526;p88"/>
          <p:cNvSpPr txBox="1"/>
          <p:nvPr>
            <p:ph type="title"/>
          </p:nvPr>
        </p:nvSpPr>
        <p:spPr>
          <a:xfrm>
            <a:off x="237650" y="692735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Highlight your company’s growth, metrics, awards, and achievements.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7" name="Google Shape;1527;p88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accomplishments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8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Industry award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or campaign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8"/>
          <p:cNvSpPr txBox="1"/>
          <p:nvPr>
            <p:ph idx="7" type="title"/>
          </p:nvPr>
        </p:nvSpPr>
        <p:spPr>
          <a:xfrm>
            <a:off x="3492938" y="1801507"/>
            <a:ext cx="19242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00%</a:t>
            </a:r>
            <a:endParaRPr sz="6000"/>
          </a:p>
        </p:txBody>
      </p:sp>
      <p:sp>
        <p:nvSpPr>
          <p:cNvPr id="1530" name="Google Shape;1530;p88"/>
          <p:cNvSpPr txBox="1"/>
          <p:nvPr>
            <p:ph idx="9" type="subTitle"/>
          </p:nvPr>
        </p:nvSpPr>
        <p:spPr>
          <a:xfrm>
            <a:off x="3539697" y="2656814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1531" name="Google Shape;1531;p88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“Quote from published media coverage about your company”</a:t>
            </a:r>
            <a:endParaRPr/>
          </a:p>
        </p:txBody>
      </p:sp>
      <p:sp>
        <p:nvSpPr>
          <p:cNvPr id="1532" name="Google Shape;1532;p88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>
                <a:solidFill>
                  <a:srgbClr val="90F0EA"/>
                </a:solidFill>
              </a:rPr>
              <a:t>Link to article</a:t>
            </a:r>
            <a:endParaRPr u="none">
              <a:solidFill>
                <a:srgbClr val="90F0EA"/>
              </a:solidFill>
            </a:endParaRPr>
          </a:p>
        </p:txBody>
      </p:sp>
      <p:pic>
        <p:nvPicPr>
          <p:cNvPr descr="comment box with gradient color (Provided by Getty Images)" id="1533" name="Google Shape;1533;p88"/>
          <p:cNvPicPr preferRelativeResize="0"/>
          <p:nvPr/>
        </p:nvPicPr>
        <p:blipFill rotWithShape="1">
          <a:blip r:embed="rId3">
            <a:alphaModFix/>
          </a:blip>
          <a:srcRect b="39575" l="32460" r="41462" t="25218"/>
          <a:stretch/>
        </p:blipFill>
        <p:spPr>
          <a:xfrm>
            <a:off x="3398850" y="457201"/>
            <a:ext cx="330300" cy="3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4" name="Google Shape;1534;p88"/>
          <p:cNvSpPr txBox="1"/>
          <p:nvPr>
            <p:ph idx="7" type="title"/>
          </p:nvPr>
        </p:nvSpPr>
        <p:spPr>
          <a:xfrm>
            <a:off x="3492938" y="3238745"/>
            <a:ext cx="1924200" cy="9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Urbanist"/>
                <a:ea typeface="Urbanist"/>
                <a:cs typeface="Urbanist"/>
                <a:sym typeface="Urbanist"/>
              </a:rPr>
              <a:t>#00</a:t>
            </a:r>
            <a:endParaRPr sz="6000"/>
          </a:p>
        </p:txBody>
      </p:sp>
      <p:sp>
        <p:nvSpPr>
          <p:cNvPr id="1535" name="Google Shape;1535;p88"/>
          <p:cNvSpPr txBox="1"/>
          <p:nvPr>
            <p:ph idx="9" type="subTitle"/>
          </p:nvPr>
        </p:nvSpPr>
        <p:spPr>
          <a:xfrm>
            <a:off x="3539697" y="4094052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in the industry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41" name="Google Shape;1541;p8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542" name="Google Shape;1542;p8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43" name="Google Shape;1543;p8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44" name="Google Shape;1544;p8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545" name="Google Shape;1545;p8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46" name="Google Shape;1546;p89"/>
          <p:cNvSpPr txBox="1"/>
          <p:nvPr>
            <p:ph type="title"/>
          </p:nvPr>
        </p:nvSpPr>
        <p:spPr>
          <a:xfrm>
            <a:off x="228600" y="457200"/>
            <a:ext cx="5244600" cy="34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Partnership Proposal Presentation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7" name="Google Shape;1547;p89"/>
          <p:cNvSpPr txBox="1"/>
          <p:nvPr>
            <p:ph idx="4" type="subTitle"/>
          </p:nvPr>
        </p:nvSpPr>
        <p:spPr>
          <a:xfrm>
            <a:off x="228600" y="223338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Our accomplishments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48" name="Google Shape;1548;p89"/>
          <p:cNvGraphicFramePr/>
          <p:nvPr/>
        </p:nvGraphicFramePr>
        <p:xfrm>
          <a:off x="269303" y="106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{8EFFFEF9-3BDE-4414-97B7-26D7CC6C660C}</a:tableStyleId>
              </a:tblPr>
              <a:tblGrid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</a:tblGrid>
              <a:tr h="2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4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9" name="Google Shape;1549;p89"/>
          <p:cNvGraphicFramePr/>
          <p:nvPr/>
        </p:nvGraphicFramePr>
        <p:xfrm>
          <a:off x="269303" y="281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{8EFFFEF9-3BDE-4414-97B7-26D7CC6C660C}</a:tableStyleId>
              </a:tblPr>
              <a:tblGrid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  <a:gridCol w="943650"/>
              </a:tblGrid>
              <a:tr h="2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4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 txBox="1"/>
          <p:nvPr>
            <p:ph type="title"/>
          </p:nvPr>
        </p:nvSpPr>
        <p:spPr>
          <a:xfrm>
            <a:off x="401048" y="936520"/>
            <a:ext cx="412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300"/>
              <a:buFont typeface="Instrument Sans"/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Our Organizational </a:t>
            </a: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Framework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5"/>
          <p:cNvSpPr txBox="1"/>
          <p:nvPr>
            <p:ph idx="4294967295" type="body"/>
          </p:nvPr>
        </p:nvSpPr>
        <p:spPr>
          <a:xfrm>
            <a:off x="4658353" y="903675"/>
            <a:ext cx="37608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strument Sans"/>
                <a:ea typeface="Instrument Sans"/>
                <a:cs typeface="Instrument Sans"/>
                <a:sym typeface="Instrument Sans"/>
              </a:rPr>
              <a:t>Qubit operates as a </a:t>
            </a:r>
            <a:r>
              <a:rPr lang="en" sz="1500">
                <a:solidFill>
                  <a:srgbClr val="90F0EA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Platform Builder</a:t>
            </a:r>
            <a:r>
              <a:rPr lang="en" sz="15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</a:t>
            </a:r>
            <a:r>
              <a:rPr lang="en" sz="1500">
                <a:latin typeface="Instrument Sans"/>
                <a:ea typeface="Instrument Sans"/>
                <a:cs typeface="Instrument Sans"/>
                <a:sym typeface="Instrument Sans"/>
              </a:rPr>
              <a:t>for Israel's quantum ecosystem, creating infrastructure that enables growth across all verticals.</a:t>
            </a:r>
            <a:endParaRPr sz="1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pSp>
        <p:nvGrpSpPr>
          <p:cNvPr id="512" name="Google Shape;512;p45"/>
          <p:cNvGrpSpPr/>
          <p:nvPr/>
        </p:nvGrpSpPr>
        <p:grpSpPr>
          <a:xfrm>
            <a:off x="546532" y="3383940"/>
            <a:ext cx="338700" cy="338700"/>
            <a:chOff x="291682" y="4135245"/>
            <a:chExt cx="338700" cy="338700"/>
          </a:xfrm>
        </p:grpSpPr>
        <p:sp>
          <p:nvSpPr>
            <p:cNvPr id="513" name="Google Shape;513;p45"/>
            <p:cNvSpPr/>
            <p:nvPr/>
          </p:nvSpPr>
          <p:spPr>
            <a:xfrm rot="-5400000">
              <a:off x="291682" y="4135245"/>
              <a:ext cx="338700" cy="338700"/>
            </a:xfrm>
            <a:prstGeom prst="ellipse">
              <a:avLst/>
            </a:prstGeom>
            <a:solidFill>
              <a:srgbClr val="90F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4" name="Google Shape;514;p45"/>
            <p:cNvGrpSpPr/>
            <p:nvPr/>
          </p:nvGrpSpPr>
          <p:grpSpPr>
            <a:xfrm rot="-5400000">
              <a:off x="390364" y="4262191"/>
              <a:ext cx="169598" cy="84809"/>
              <a:chOff x="498725" y="380168"/>
              <a:chExt cx="205200" cy="102600"/>
            </a:xfrm>
          </p:grpSpPr>
          <p:cxnSp>
            <p:nvCxnSpPr>
              <p:cNvPr id="515" name="Google Shape;515;p45"/>
              <p:cNvCxnSpPr/>
              <p:nvPr/>
            </p:nvCxnSpPr>
            <p:spPr>
              <a:xfrm>
                <a:off x="4987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5"/>
              <p:cNvCxnSpPr/>
              <p:nvPr/>
            </p:nvCxnSpPr>
            <p:spPr>
              <a:xfrm flipH="1">
                <a:off x="6013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17" name="Google Shape;517;p45"/>
          <p:cNvSpPr/>
          <p:nvPr/>
        </p:nvSpPr>
        <p:spPr>
          <a:xfrm>
            <a:off x="422875" y="2575825"/>
            <a:ext cx="8288400" cy="189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00138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443199" y="455930"/>
            <a:ext cx="10455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451039" y="420230"/>
            <a:ext cx="104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CORE PRINCIPLE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520" name="Google Shape;520;p45"/>
          <p:cNvSpPr/>
          <p:nvPr/>
        </p:nvSpPr>
        <p:spPr>
          <a:xfrm>
            <a:off x="1187883" y="2991375"/>
            <a:ext cx="1865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rPr i="0" lang="en" sz="1200" u="none" cap="none" strike="noStrike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Owner</a:t>
            </a:r>
            <a:endParaRPr i="0" sz="1200" u="none" cap="none" strike="noStrike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Open Sans"/>
              <a:buNone/>
            </a:pPr>
            <a:r>
              <a:rPr lang="en" sz="1200">
                <a:solidFill>
                  <a:schemeClr val="accen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Dedicated vertical lead</a:t>
            </a:r>
            <a:endParaRPr sz="1200"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21" name="Google Shape;521;p45"/>
          <p:cNvSpPr/>
          <p:nvPr/>
        </p:nvSpPr>
        <p:spPr>
          <a:xfrm>
            <a:off x="3907650" y="2991375"/>
            <a:ext cx="1828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rPr lang="en"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Budget</a:t>
            </a:r>
            <a:endParaRPr sz="12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Open Sans"/>
              <a:buNone/>
            </a:pPr>
            <a:r>
              <a:rPr lang="en" sz="1200">
                <a:solidFill>
                  <a:schemeClr val="accen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Annual allocation</a:t>
            </a:r>
            <a:endParaRPr sz="1200"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6316025" y="2991375"/>
            <a:ext cx="1591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rPr lang="en"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KPIs</a:t>
            </a:r>
            <a:endParaRPr sz="12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Open Sans"/>
              <a:buNone/>
            </a:pPr>
            <a:r>
              <a:rPr lang="en" sz="1200">
                <a:solidFill>
                  <a:schemeClr val="accen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Measurable goals</a:t>
            </a:r>
            <a:endParaRPr sz="1200"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1187884" y="3762775"/>
            <a:ext cx="1495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rPr lang="en"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Team</a:t>
            </a:r>
            <a:endParaRPr sz="12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Open Sans"/>
              <a:buNone/>
            </a:pP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Core + volunteers</a:t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3983850" y="3762775"/>
            <a:ext cx="186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rPr lang="en"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Review</a:t>
            </a:r>
            <a:endParaRPr sz="1200"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Open Sans"/>
              <a:buNone/>
            </a:pP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Quarterly tracking</a:t>
            </a:r>
            <a:endParaRPr sz="1200"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150"/>
              <a:buFont typeface="Instrument Sans"/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525" name="Google Shape;525;p45" title="wired-outline-268-avatar-man-hover-noddin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15" y="2990745"/>
            <a:ext cx="413300" cy="4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5" title="wired-outline-19-magnifier-zoom-search-morph-check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775" y="3802362"/>
            <a:ext cx="375050" cy="3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 title="wired-outline-955-demand-hover-click (1).gif"/>
          <p:cNvPicPr preferRelativeResize="0"/>
          <p:nvPr/>
        </p:nvPicPr>
        <p:blipFill rotWithShape="1">
          <a:blip r:embed="rId6">
            <a:alphaModFix/>
          </a:blip>
          <a:srcRect b="0" l="0" r="0" t="42339"/>
          <a:stretch/>
        </p:blipFill>
        <p:spPr>
          <a:xfrm>
            <a:off x="644948" y="3831503"/>
            <a:ext cx="39647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 title="wired-outline-290-coin-hover-pinch (1)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0950" y="3006964"/>
            <a:ext cx="338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 title="wired-outline-134-target-hover-enlarge (2)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2613" y="3014800"/>
            <a:ext cx="298125" cy="2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4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4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4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4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5" name="Google Shape;535;p4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0"/>
          <p:cNvSpPr/>
          <p:nvPr/>
        </p:nvSpPr>
        <p:spPr>
          <a:xfrm>
            <a:off x="305016" y="996663"/>
            <a:ext cx="8493000" cy="3492600"/>
          </a:xfrm>
          <a:prstGeom prst="roundRect">
            <a:avLst>
              <a:gd fmla="val 3519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14388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55" name="Google Shape;1555;p9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Company Name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6" name="Google Shape;1556;p9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Quarter Month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7" name="Google Shape;1557;p9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8" name="Google Shape;1558;p9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Company Name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9" name="Google Shape;1559;p9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Quarter Month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60" name="Google Shape;1560;p9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61" name="Google Shape;1561;p90"/>
          <p:cNvSpPr txBox="1"/>
          <p:nvPr>
            <p:ph type="title"/>
          </p:nvPr>
        </p:nvSpPr>
        <p:spPr>
          <a:xfrm>
            <a:off x="228600" y="457200"/>
            <a:ext cx="5244600" cy="34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Partnership Proposal Presentation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2" name="Google Shape;1562;p90"/>
          <p:cNvSpPr txBox="1"/>
          <p:nvPr>
            <p:ph idx="4" type="subTitle"/>
          </p:nvPr>
        </p:nvSpPr>
        <p:spPr>
          <a:xfrm>
            <a:off x="228600" y="223338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Our accomplishments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9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68" name="Google Shape;1568;p9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69" name="Google Shape;1569;p9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70" name="Google Shape;1570;p9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Year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71" name="Google Shape;1571;p91"/>
          <p:cNvSpPr txBox="1"/>
          <p:nvPr>
            <p:ph type="title"/>
          </p:nvPr>
        </p:nvSpPr>
        <p:spPr>
          <a:xfrm>
            <a:off x="228600" y="1194150"/>
            <a:ext cx="49938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Headline: Simplifying the user interface for new casual users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2" name="Google Shape;1572;p91"/>
          <p:cNvSpPr txBox="1"/>
          <p:nvPr>
            <p:ph idx="4294967295" type="body"/>
          </p:nvPr>
        </p:nvSpPr>
        <p:spPr>
          <a:xfrm>
            <a:off x="142125" y="2639925"/>
            <a:ext cx="45015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have expressed that the current interface is not intuitive, leading to confusion and inefficiencies. Common feature requests include a more streamlined layout, easier navigation, and clearer labeling of functions.</a:t>
            </a:r>
            <a:endParaRPr/>
          </a:p>
        </p:txBody>
      </p:sp>
      <p:sp>
        <p:nvSpPr>
          <p:cNvPr id="1573" name="Google Shape;1573;p91"/>
          <p:cNvSpPr txBox="1"/>
          <p:nvPr>
            <p:ph idx="4" type="subTitle"/>
          </p:nvPr>
        </p:nvSpPr>
        <p:spPr>
          <a:xfrm>
            <a:off x="228600" y="899250"/>
            <a:ext cx="292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User Interface Improvements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4" name="Google Shape;1574;p91"/>
          <p:cNvGrpSpPr/>
          <p:nvPr/>
        </p:nvGrpSpPr>
        <p:grpSpPr>
          <a:xfrm>
            <a:off x="235582" y="3636470"/>
            <a:ext cx="338700" cy="338700"/>
            <a:chOff x="291682" y="4135245"/>
            <a:chExt cx="338700" cy="338700"/>
          </a:xfrm>
        </p:grpSpPr>
        <p:sp>
          <p:nvSpPr>
            <p:cNvPr id="1575" name="Google Shape;1575;p91"/>
            <p:cNvSpPr/>
            <p:nvPr/>
          </p:nvSpPr>
          <p:spPr>
            <a:xfrm rot="-5400000">
              <a:off x="291682" y="4135245"/>
              <a:ext cx="338700" cy="338700"/>
            </a:xfrm>
            <a:prstGeom prst="ellipse">
              <a:avLst/>
            </a:prstGeom>
            <a:solidFill>
              <a:srgbClr val="90F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576" name="Google Shape;1576;p91"/>
            <p:cNvGrpSpPr/>
            <p:nvPr/>
          </p:nvGrpSpPr>
          <p:grpSpPr>
            <a:xfrm rot="-5400000">
              <a:off x="390364" y="4262191"/>
              <a:ext cx="169598" cy="84809"/>
              <a:chOff x="498725" y="380168"/>
              <a:chExt cx="205200" cy="102600"/>
            </a:xfrm>
          </p:grpSpPr>
          <p:cxnSp>
            <p:nvCxnSpPr>
              <p:cNvPr id="1577" name="Google Shape;1577;p91"/>
              <p:cNvCxnSpPr/>
              <p:nvPr/>
            </p:nvCxnSpPr>
            <p:spPr>
              <a:xfrm>
                <a:off x="4987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91"/>
              <p:cNvCxnSpPr/>
              <p:nvPr/>
            </p:nvCxnSpPr>
            <p:spPr>
              <a:xfrm flipH="1">
                <a:off x="601325" y="380168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79" name="Google Shape;1579;p91"/>
          <p:cNvSpPr/>
          <p:nvPr/>
        </p:nvSpPr>
        <p:spPr>
          <a:xfrm>
            <a:off x="5817000" y="0"/>
            <a:ext cx="3327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80" name="Google Shape;1580;p91"/>
          <p:cNvSpPr/>
          <p:nvPr/>
        </p:nvSpPr>
        <p:spPr>
          <a:xfrm>
            <a:off x="235575" y="488775"/>
            <a:ext cx="9663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Rank 1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81" name="Google Shape;1581;p91"/>
          <p:cNvSpPr txBox="1"/>
          <p:nvPr>
            <p:ph idx="4" type="subTitle"/>
          </p:nvPr>
        </p:nvSpPr>
        <p:spPr>
          <a:xfrm>
            <a:off x="5989350" y="457200"/>
            <a:ext cx="1972500" cy="22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INSIGHTS</a:t>
            </a:r>
            <a:endParaRPr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2" name="Google Shape;1582;p91"/>
          <p:cNvSpPr txBox="1"/>
          <p:nvPr>
            <p:ph idx="4" type="subTitle"/>
          </p:nvPr>
        </p:nvSpPr>
        <p:spPr>
          <a:xfrm>
            <a:off x="5989350" y="1075350"/>
            <a:ext cx="2700000" cy="105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500M</a:t>
            </a:r>
            <a:endParaRPr b="1" sz="1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 Monthly ….</a:t>
            </a:r>
            <a:endParaRPr sz="12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83" name="Google Shape;1583;p91"/>
          <p:cNvSpPr txBox="1"/>
          <p:nvPr>
            <p:ph idx="4" type="subTitle"/>
          </p:nvPr>
        </p:nvSpPr>
        <p:spPr>
          <a:xfrm>
            <a:off x="5989350" y="2157363"/>
            <a:ext cx="2700000" cy="105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50,000</a:t>
            </a:r>
            <a:endParaRPr b="1" sz="1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 Users</a:t>
            </a:r>
            <a:endParaRPr sz="12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84" name="Google Shape;1584;p91"/>
          <p:cNvSpPr txBox="1"/>
          <p:nvPr>
            <p:ph idx="4" type="subTitle"/>
          </p:nvPr>
        </p:nvSpPr>
        <p:spPr>
          <a:xfrm>
            <a:off x="5989350" y="3415925"/>
            <a:ext cx="2700000" cy="105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10M</a:t>
            </a:r>
            <a:endParaRPr b="1" sz="1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Average Handle Time (AHT)</a:t>
            </a:r>
            <a:endParaRPr sz="12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90" name="Google Shape;1590;p9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591" name="Google Shape;1591;p9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92" name="Google Shape;1592;p9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93" name="Google Shape;1593;p9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594" name="Google Shape;1594;p9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95" name="Google Shape;1595;p92"/>
          <p:cNvSpPr txBox="1"/>
          <p:nvPr/>
        </p:nvSpPr>
        <p:spPr>
          <a:xfrm>
            <a:off x="228600" y="228600"/>
            <a:ext cx="33627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Title</a:t>
            </a:r>
            <a:endParaRPr sz="4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Inter Medium"/>
                <a:ea typeface="Inter Medium"/>
                <a:cs typeface="Inter Medium"/>
                <a:sym typeface="Inter Medium"/>
              </a:rPr>
              <a:t>48/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Medium</a:t>
            </a:r>
            <a:endParaRPr sz="1200">
              <a:solidFill>
                <a:srgbClr val="B7B7B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large display of text.</a:t>
            </a:r>
            <a:endParaRPr sz="1200">
              <a:solidFill>
                <a:srgbClr val="B7B7B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Heading 1</a:t>
            </a:r>
            <a:endParaRPr sz="3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36/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Medium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medium-sized bodies of text.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Heading 2</a:t>
            </a:r>
            <a:endParaRPr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30/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Medium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medium-sized main headings.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Heading 3</a:t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16 /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Medium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secondary or tertiary heading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596" name="Google Shape;1596;p92"/>
          <p:cNvSpPr txBox="1"/>
          <p:nvPr/>
        </p:nvSpPr>
        <p:spPr>
          <a:xfrm>
            <a:off x="3552750" y="335350"/>
            <a:ext cx="2132400" cy="6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Paragraph 1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14 / Normal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large bodies 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of text.</a:t>
            </a:r>
            <a:endParaRPr sz="48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Paragraph 2</a:t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12/ Normal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medium-sized bodies of text.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Paragraph 3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10/ Normal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medium-sized bodies of text.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Paragraph 4</a:t>
            </a:r>
            <a:endParaRPr sz="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8/ Medium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small bodies 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of text.Used for supplementary information, details, 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or captions.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2"/>
          <p:cNvSpPr txBox="1"/>
          <p:nvPr/>
        </p:nvSpPr>
        <p:spPr>
          <a:xfrm>
            <a:off x="6057000" y="-161300"/>
            <a:ext cx="30870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Value 1</a:t>
            </a:r>
            <a:endParaRPr sz="6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6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0 /Medium/ Bold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secondary or tertiary headings.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Value 2</a:t>
            </a:r>
            <a:endParaRPr sz="4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40/ Medium/ Bold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Used for medium-sized numbers 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or values.</a:t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FONT- </a:t>
            </a:r>
            <a:endParaRPr sz="17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INTER- </a:t>
            </a:r>
            <a:endParaRPr sz="1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REGULAR/ MEDIUM/ BOLD</a:t>
            </a:r>
            <a:endParaRPr sz="1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9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603" name="Google Shape;1603;p9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604" name="Google Shape;1604;p9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605" name="Google Shape;1605;p9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606" name="Google Shape;1606;p9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607" name="Google Shape;1607;p9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608" name="Google Shape;1608;p93"/>
          <p:cNvSpPr/>
          <p:nvPr/>
        </p:nvSpPr>
        <p:spPr>
          <a:xfrm>
            <a:off x="1090200" y="1363225"/>
            <a:ext cx="1333500" cy="1333500"/>
          </a:xfrm>
          <a:prstGeom prst="rect">
            <a:avLst/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09" name="Google Shape;1609;p93"/>
          <p:cNvSpPr/>
          <p:nvPr/>
        </p:nvSpPr>
        <p:spPr>
          <a:xfrm>
            <a:off x="2487900" y="1363225"/>
            <a:ext cx="1333500" cy="1333500"/>
          </a:xfrm>
          <a:prstGeom prst="rect">
            <a:avLst/>
          </a:prstGeom>
          <a:solidFill>
            <a:srgbClr val="0CB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10" name="Google Shape;1610;p93"/>
          <p:cNvSpPr/>
          <p:nvPr/>
        </p:nvSpPr>
        <p:spPr>
          <a:xfrm>
            <a:off x="1090200" y="2762425"/>
            <a:ext cx="1333500" cy="1333500"/>
          </a:xfrm>
          <a:prstGeom prst="rect">
            <a:avLst/>
          </a:prstGeom>
          <a:gradFill>
            <a:gsLst>
              <a:gs pos="0">
                <a:srgbClr val="4A86E8"/>
              </a:gs>
              <a:gs pos="71000">
                <a:srgbClr val="0CBFE5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11" name="Google Shape;1611;p93"/>
          <p:cNvSpPr/>
          <p:nvPr/>
        </p:nvSpPr>
        <p:spPr>
          <a:xfrm>
            <a:off x="2487900" y="2762425"/>
            <a:ext cx="1333500" cy="133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12" name="Google Shape;1612;p93"/>
          <p:cNvSpPr/>
          <p:nvPr/>
        </p:nvSpPr>
        <p:spPr>
          <a:xfrm>
            <a:off x="4525050" y="1363225"/>
            <a:ext cx="1333500" cy="13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13" name="Google Shape;1613;p93"/>
          <p:cNvSpPr/>
          <p:nvPr/>
        </p:nvSpPr>
        <p:spPr>
          <a:xfrm>
            <a:off x="5917100" y="1363225"/>
            <a:ext cx="1333500" cy="13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14" name="Google Shape;1614;p93"/>
          <p:cNvSpPr txBox="1"/>
          <p:nvPr/>
        </p:nvSpPr>
        <p:spPr>
          <a:xfrm>
            <a:off x="1090200" y="457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Color 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palette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15" name="Google Shape;1615;p93"/>
          <p:cNvSpPr txBox="1"/>
          <p:nvPr/>
        </p:nvSpPr>
        <p:spPr>
          <a:xfrm>
            <a:off x="4525050" y="457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Text </a:t>
            </a:r>
            <a:r>
              <a:rPr lang="en" sz="1200">
                <a:solidFill>
                  <a:srgbClr val="999999"/>
                </a:solidFill>
                <a:latin typeface="Inter Medium"/>
                <a:ea typeface="Inter Medium"/>
                <a:cs typeface="Inter Medium"/>
                <a:sym typeface="Inter Medium"/>
              </a:rPr>
              <a:t>palette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6"/>
          <p:cNvSpPr txBox="1"/>
          <p:nvPr>
            <p:ph type="title"/>
          </p:nvPr>
        </p:nvSpPr>
        <p:spPr>
          <a:xfrm>
            <a:off x="418089" y="940676"/>
            <a:ext cx="4256100" cy="1184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Quantum Startup </a:t>
            </a:r>
            <a:r>
              <a:rPr lang="en" sz="3400">
                <a:solidFill>
                  <a:srgbClr val="90F0EA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Growth</a:t>
            </a:r>
            <a:endParaRPr sz="3400">
              <a:solidFill>
                <a:srgbClr val="90F0EA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42" name="Google Shape;542;p46"/>
          <p:cNvSpPr txBox="1"/>
          <p:nvPr>
            <p:ph idx="4294967295" type="body"/>
          </p:nvPr>
        </p:nvSpPr>
        <p:spPr>
          <a:xfrm>
            <a:off x="333763" y="2316233"/>
            <a:ext cx="38079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Consistently grow Israel's active quantum companies and boost their pre-Series A success rates.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5445000" y="919600"/>
            <a:ext cx="33102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Resource Platform</a:t>
            </a:r>
            <a:endParaRPr i="0" sz="120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Centralized access to government programs, grants, and funding opportunities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5445000" y="1939575"/>
            <a:ext cx="2450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Mentoring</a:t>
            </a:r>
            <a:endParaRPr sz="12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echnical and business guidance for founders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5445000" y="2983375"/>
            <a:ext cx="2661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Hackathons</a:t>
            </a:r>
            <a:endParaRPr i="0" sz="20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Hardware, software, algorithms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&amp; applications tracks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5445000" y="4113195"/>
            <a:ext cx="2210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Active PR and </a:t>
            </a:r>
            <a:r>
              <a:rPr lang="en"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Exposure</a:t>
            </a:r>
            <a:endParaRPr i="0" sz="120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444339" y="457175"/>
            <a:ext cx="8811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8" name="Google Shape;548;p46"/>
          <p:cNvSpPr txBox="1"/>
          <p:nvPr/>
        </p:nvSpPr>
        <p:spPr>
          <a:xfrm>
            <a:off x="488564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1 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pic>
        <p:nvPicPr>
          <p:cNvPr id="549" name="Google Shape;549;p46" title="wired-outline-134-target-hover-enlarg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769" y="2384521"/>
            <a:ext cx="279900" cy="27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46"/>
          <p:cNvCxnSpPr/>
          <p:nvPr/>
        </p:nvCxnSpPr>
        <p:spPr>
          <a:xfrm>
            <a:off x="5265550" y="968832"/>
            <a:ext cx="0" cy="548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6"/>
          <p:cNvCxnSpPr/>
          <p:nvPr/>
        </p:nvCxnSpPr>
        <p:spPr>
          <a:xfrm>
            <a:off x="5265550" y="1976107"/>
            <a:ext cx="0" cy="548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46"/>
          <p:cNvCxnSpPr/>
          <p:nvPr/>
        </p:nvCxnSpPr>
        <p:spPr>
          <a:xfrm>
            <a:off x="5265550" y="3044657"/>
            <a:ext cx="0" cy="5481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6"/>
          <p:cNvCxnSpPr/>
          <p:nvPr/>
        </p:nvCxnSpPr>
        <p:spPr>
          <a:xfrm>
            <a:off x="5265550" y="4133113"/>
            <a:ext cx="0" cy="148200"/>
          </a:xfrm>
          <a:prstGeom prst="straightConnector1">
            <a:avLst/>
          </a:prstGeom>
          <a:noFill/>
          <a:ln cap="flat" cmpd="sng" w="9525">
            <a:solidFill>
              <a:srgbClr val="90F0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4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4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4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7" name="Google Shape;557;p4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4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p4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7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66" name="Google Shape;566;p47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67" name="Google Shape;567;p4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68" name="Google Shape;568;p47"/>
          <p:cNvSpPr/>
          <p:nvPr/>
        </p:nvSpPr>
        <p:spPr>
          <a:xfrm>
            <a:off x="228612" y="1344225"/>
            <a:ext cx="2101200" cy="29478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9" name="Google Shape;569;p47"/>
          <p:cNvSpPr/>
          <p:nvPr/>
        </p:nvSpPr>
        <p:spPr>
          <a:xfrm>
            <a:off x="2417143" y="1344225"/>
            <a:ext cx="2101200" cy="29478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0" name="Google Shape;570;p47"/>
          <p:cNvSpPr/>
          <p:nvPr/>
        </p:nvSpPr>
        <p:spPr>
          <a:xfrm>
            <a:off x="4612242" y="1344225"/>
            <a:ext cx="2101200" cy="29478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1" name="Google Shape;571;p47"/>
          <p:cNvSpPr/>
          <p:nvPr/>
        </p:nvSpPr>
        <p:spPr>
          <a:xfrm>
            <a:off x="6800773" y="1344225"/>
            <a:ext cx="2101200" cy="2947800"/>
          </a:xfrm>
          <a:prstGeom prst="roundRect">
            <a:avLst>
              <a:gd fmla="val 9631" name="adj"/>
            </a:avLst>
          </a:prstGeom>
          <a:solidFill>
            <a:srgbClr val="90F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2" name="Google Shape;572;p47"/>
          <p:cNvSpPr/>
          <p:nvPr/>
        </p:nvSpPr>
        <p:spPr>
          <a:xfrm>
            <a:off x="208900" y="1269220"/>
            <a:ext cx="2101200" cy="2985300"/>
          </a:xfrm>
          <a:prstGeom prst="roundRect">
            <a:avLst>
              <a:gd fmla="val 9631" name="adj"/>
            </a:avLst>
          </a:prstGeom>
          <a:solidFill>
            <a:srgbClr val="16161F"/>
          </a:solidFill>
          <a:ln>
            <a:noFill/>
          </a:ln>
          <a:effectLst>
            <a:outerShdw blurRad="57150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3" name="Google Shape;573;p47"/>
          <p:cNvSpPr/>
          <p:nvPr/>
        </p:nvSpPr>
        <p:spPr>
          <a:xfrm>
            <a:off x="2403998" y="1269101"/>
            <a:ext cx="2101200" cy="2985300"/>
          </a:xfrm>
          <a:prstGeom prst="roundRect">
            <a:avLst>
              <a:gd fmla="val 9631" name="adj"/>
            </a:avLst>
          </a:prstGeom>
          <a:solidFill>
            <a:srgbClr val="16161F"/>
          </a:solidFill>
          <a:ln>
            <a:noFill/>
          </a:ln>
          <a:effectLst>
            <a:outerShdw blurRad="57150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4" name="Google Shape;574;p47"/>
          <p:cNvSpPr/>
          <p:nvPr/>
        </p:nvSpPr>
        <p:spPr>
          <a:xfrm>
            <a:off x="4599097" y="1269101"/>
            <a:ext cx="2101200" cy="2985300"/>
          </a:xfrm>
          <a:prstGeom prst="roundRect">
            <a:avLst>
              <a:gd fmla="val 9631" name="adj"/>
            </a:avLst>
          </a:prstGeom>
          <a:solidFill>
            <a:srgbClr val="16161F"/>
          </a:solidFill>
          <a:ln>
            <a:noFill/>
          </a:ln>
          <a:effectLst>
            <a:outerShdw blurRad="57150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5" name="Google Shape;575;p47"/>
          <p:cNvSpPr/>
          <p:nvPr/>
        </p:nvSpPr>
        <p:spPr>
          <a:xfrm>
            <a:off x="6781057" y="1269149"/>
            <a:ext cx="2101200" cy="2985300"/>
          </a:xfrm>
          <a:prstGeom prst="roundRect">
            <a:avLst>
              <a:gd fmla="val 9631" name="adj"/>
            </a:avLst>
          </a:prstGeom>
          <a:solidFill>
            <a:srgbClr val="16161F"/>
          </a:solidFill>
          <a:ln>
            <a:noFill/>
          </a:ln>
          <a:effectLst>
            <a:outerShdw blurRad="57150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6" name="Google Shape;576;p47"/>
          <p:cNvSpPr txBox="1"/>
          <p:nvPr>
            <p:ph idx="4294967295" type="body"/>
          </p:nvPr>
        </p:nvSpPr>
        <p:spPr>
          <a:xfrm>
            <a:off x="311162" y="2231699"/>
            <a:ext cx="1761900" cy="20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8750" lvl="0" marL="171450" marR="0" rtl="0" algn="l">
              <a:spcBef>
                <a:spcPts val="0"/>
              </a:spcBef>
              <a:spcAft>
                <a:spcPts val="0"/>
              </a:spcAft>
              <a:buSzPts val="7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An online resource index, constantly updated by Qubit IL analyst. 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158750" lvl="0" marL="171450" marR="0" rtl="0" algn="l">
              <a:spcBef>
                <a:spcPts val="0"/>
              </a:spcBef>
              <a:spcAft>
                <a:spcPts val="0"/>
              </a:spcAft>
              <a:buSzPts val="7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An ecosystem index, in collaboration with Startup Nation Central.</a:t>
            </a:r>
            <a:br>
              <a:rPr lang="en" sz="1000">
                <a:latin typeface="Inter"/>
                <a:ea typeface="Inter"/>
                <a:cs typeface="Inter"/>
                <a:sym typeface="Inter"/>
              </a:rPr>
            </a:b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Free 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consultancy</a:t>
            </a:r>
            <a:br>
              <a:rPr lang="en" sz="1000"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latin typeface="Inter"/>
                <a:ea typeface="Inter"/>
                <a:cs typeface="Inter"/>
                <a:sym typeface="Inter"/>
              </a:rPr>
              <a:t>package 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7" name="Google Shape;577;p47"/>
          <p:cNvSpPr txBox="1"/>
          <p:nvPr>
            <p:ph idx="1" type="subTitle"/>
          </p:nvPr>
        </p:nvSpPr>
        <p:spPr>
          <a:xfrm>
            <a:off x="2563500" y="1843027"/>
            <a:ext cx="10965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Mentoring</a:t>
            </a:r>
            <a:endParaRPr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78" name="Google Shape;578;p47"/>
          <p:cNvSpPr txBox="1"/>
          <p:nvPr>
            <p:ph idx="4294967295" type="body"/>
          </p:nvPr>
        </p:nvSpPr>
        <p:spPr>
          <a:xfrm>
            <a:off x="2461024" y="2231691"/>
            <a:ext cx="18216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latin typeface="Instrument Sans"/>
                <a:ea typeface="Instrument Sans"/>
                <a:cs typeface="Instrument Sans"/>
                <a:sym typeface="Instrument Sans"/>
              </a:rPr>
              <a:t>Technical and business guidance for founders</a:t>
            </a:r>
            <a:endParaRPr sz="1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000">
                <a:latin typeface="Instrument Sans"/>
                <a:ea typeface="Instrument Sans"/>
                <a:cs typeface="Instrument Sans"/>
                <a:sym typeface="Instrument Sans"/>
              </a:rPr>
              <a:t>Connect</a:t>
            </a:r>
            <a:r>
              <a:rPr lang="en" sz="100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000">
                <a:latin typeface="Instrument Sans"/>
                <a:ea typeface="Instrument Sans"/>
                <a:cs typeface="Instrument Sans"/>
                <a:sym typeface="Instrument Sans"/>
              </a:rPr>
              <a:t>industry</a:t>
            </a:r>
            <a:r>
              <a:rPr lang="en" sz="1000">
                <a:latin typeface="Instrument Sans"/>
                <a:ea typeface="Instrument Sans"/>
                <a:cs typeface="Instrument Sans"/>
                <a:sym typeface="Instrument Sans"/>
              </a:rPr>
              <a:t> and academy mentors to startup by need</a:t>
            </a:r>
            <a:endParaRPr sz="1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9" name="Google Shape;579;p47"/>
          <p:cNvSpPr txBox="1"/>
          <p:nvPr>
            <p:ph idx="14" type="subTitle"/>
          </p:nvPr>
        </p:nvSpPr>
        <p:spPr>
          <a:xfrm>
            <a:off x="4804993" y="1736210"/>
            <a:ext cx="1096500" cy="391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Hackathons</a:t>
            </a:r>
            <a:endParaRPr sz="16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80" name="Google Shape;580;p47"/>
          <p:cNvSpPr txBox="1"/>
          <p:nvPr>
            <p:ph idx="4294967295" type="body"/>
          </p:nvPr>
        </p:nvSpPr>
        <p:spPr>
          <a:xfrm>
            <a:off x="4645625" y="2317085"/>
            <a:ext cx="19950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Monthly events for the community to spur innovation.</a:t>
            </a:r>
            <a:br>
              <a:rPr lang="en" sz="1000">
                <a:latin typeface="Inter"/>
                <a:ea typeface="Inter"/>
                <a:cs typeface="Inter"/>
                <a:sym typeface="Inter"/>
              </a:rPr>
            </a:b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SzPts val="7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Bi-annual in-depth industry focus on challenges of a specific vertical. </a:t>
            </a:r>
            <a:br>
              <a:rPr lang="en" sz="1000">
                <a:latin typeface="Inter"/>
                <a:ea typeface="Inter"/>
                <a:cs typeface="Inter"/>
                <a:sym typeface="Inter"/>
              </a:rPr>
            </a:b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SzPts val="700"/>
              <a:buFont typeface="Inter"/>
              <a:buChar char="●"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 An annual Qubit IL hackathon.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47"/>
          <p:cNvSpPr txBox="1"/>
          <p:nvPr>
            <p:ph idx="17" type="subTitle"/>
          </p:nvPr>
        </p:nvSpPr>
        <p:spPr>
          <a:xfrm>
            <a:off x="6967675" y="1729642"/>
            <a:ext cx="1995000" cy="391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Active PR &amp; Exposure</a:t>
            </a:r>
            <a:endParaRPr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82" name="Google Shape;582;p47"/>
          <p:cNvSpPr txBox="1"/>
          <p:nvPr>
            <p:ph idx="4294967295" type="body"/>
          </p:nvPr>
        </p:nvSpPr>
        <p:spPr>
          <a:xfrm>
            <a:off x="6910349" y="2218553"/>
            <a:ext cx="14439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Engage PR company - budget implications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47"/>
          <p:cNvSpPr txBox="1"/>
          <p:nvPr>
            <p:ph type="title"/>
          </p:nvPr>
        </p:nvSpPr>
        <p:spPr>
          <a:xfrm>
            <a:off x="418103" y="590609"/>
            <a:ext cx="52050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Activities</a:t>
            </a:r>
            <a:endParaRPr>
              <a:solidFill>
                <a:srgbClr val="90F0E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584" name="Google Shape;584;p47"/>
          <p:cNvGrpSpPr/>
          <p:nvPr/>
        </p:nvGrpSpPr>
        <p:grpSpPr>
          <a:xfrm rot="10800000">
            <a:off x="1983325" y="1466862"/>
            <a:ext cx="205350" cy="200075"/>
            <a:chOff x="1833300" y="2224650"/>
            <a:chExt cx="205350" cy="200075"/>
          </a:xfrm>
        </p:grpSpPr>
        <p:cxnSp>
          <p:nvCxnSpPr>
            <p:cNvPr id="585" name="Google Shape;585;p47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6" name="Google Shape;586;p47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87" name="Google Shape;587;p47"/>
          <p:cNvGrpSpPr/>
          <p:nvPr/>
        </p:nvGrpSpPr>
        <p:grpSpPr>
          <a:xfrm rot="10800000">
            <a:off x="4178350" y="1466862"/>
            <a:ext cx="205350" cy="200075"/>
            <a:chOff x="1833300" y="2224650"/>
            <a:chExt cx="205350" cy="200075"/>
          </a:xfrm>
        </p:grpSpPr>
        <p:cxnSp>
          <p:nvCxnSpPr>
            <p:cNvPr id="588" name="Google Shape;588;p47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9" name="Google Shape;589;p47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90" name="Google Shape;590;p47"/>
          <p:cNvGrpSpPr/>
          <p:nvPr/>
        </p:nvGrpSpPr>
        <p:grpSpPr>
          <a:xfrm rot="10800000">
            <a:off x="6373375" y="1466862"/>
            <a:ext cx="205350" cy="200075"/>
            <a:chOff x="1833300" y="2224650"/>
            <a:chExt cx="205350" cy="200075"/>
          </a:xfrm>
        </p:grpSpPr>
        <p:cxnSp>
          <p:nvCxnSpPr>
            <p:cNvPr id="591" name="Google Shape;591;p47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2" name="Google Shape;592;p47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93" name="Google Shape;593;p47"/>
          <p:cNvGrpSpPr/>
          <p:nvPr/>
        </p:nvGrpSpPr>
        <p:grpSpPr>
          <a:xfrm rot="10800000">
            <a:off x="8568400" y="1466862"/>
            <a:ext cx="205350" cy="200075"/>
            <a:chOff x="1833300" y="2224650"/>
            <a:chExt cx="205350" cy="200075"/>
          </a:xfrm>
        </p:grpSpPr>
        <p:cxnSp>
          <p:nvCxnSpPr>
            <p:cNvPr id="594" name="Google Shape;594;p47"/>
            <p:cNvCxnSpPr/>
            <p:nvPr/>
          </p:nvCxnSpPr>
          <p:spPr>
            <a:xfrm flipH="1" rot="10800000">
              <a:off x="1862250" y="2224650"/>
              <a:ext cx="176400" cy="176400"/>
            </a:xfrm>
            <a:prstGeom prst="straightConnector1">
              <a:avLst/>
            </a:pr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47"/>
            <p:cNvSpPr/>
            <p:nvPr/>
          </p:nvSpPr>
          <p:spPr>
            <a:xfrm>
              <a:off x="1833300" y="2224775"/>
              <a:ext cx="205225" cy="199950"/>
            </a:xfrm>
            <a:custGeom>
              <a:rect b="b" l="l" r="r" t="t"/>
              <a:pathLst>
                <a:path extrusionOk="0" h="7998" w="8209">
                  <a:moveTo>
                    <a:pt x="0" y="0"/>
                  </a:moveTo>
                  <a:lnTo>
                    <a:pt x="8209" y="0"/>
                  </a:lnTo>
                  <a:lnTo>
                    <a:pt x="8209" y="7998"/>
                  </a:lnTo>
                </a:path>
              </a:pathLst>
            </a:custGeom>
            <a:noFill/>
            <a:ln cap="flat" cmpd="sng" w="9525">
              <a:solidFill>
                <a:srgbClr val="90F0E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96" name="Google Shape;596;p47"/>
          <p:cNvSpPr txBox="1"/>
          <p:nvPr>
            <p:ph idx="1" type="subTitle"/>
          </p:nvPr>
        </p:nvSpPr>
        <p:spPr>
          <a:xfrm>
            <a:off x="422875" y="1895574"/>
            <a:ext cx="16644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Resource Platform</a:t>
            </a:r>
            <a:endParaRPr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861" y="-2302521"/>
            <a:ext cx="4442450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8"/>
          <p:cNvSpPr/>
          <p:nvPr/>
        </p:nvSpPr>
        <p:spPr>
          <a:xfrm>
            <a:off x="404925" y="457175"/>
            <a:ext cx="11412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10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445689" y="1840985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2567518" y="1847554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4694224" y="1840985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6" name="Google Shape;606;p48"/>
          <p:cNvSpPr/>
          <p:nvPr/>
        </p:nvSpPr>
        <p:spPr>
          <a:xfrm>
            <a:off x="6817895" y="1840985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90F0EA"/>
          </a:solidFill>
          <a:ln>
            <a:noFill/>
          </a:ln>
          <a:effectLst>
            <a:outerShdw blurRad="1104150" rotWithShape="0" algn="bl" dir="5400000" dist="18175">
              <a:srgbClr val="000000">
                <a:alpha val="3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7" name="Google Shape;607;p48"/>
          <p:cNvSpPr/>
          <p:nvPr/>
        </p:nvSpPr>
        <p:spPr>
          <a:xfrm>
            <a:off x="414070" y="1810678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16161F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8" name="Google Shape;608;p4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09" name="Google Shape;609;p4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10" name="Google Shape;610;p4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1" name="Google Shape;611;p4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12" name="Google Shape;612;p48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13" name="Google Shape;613;p48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4" name="Google Shape;614;p48"/>
          <p:cNvSpPr txBox="1"/>
          <p:nvPr>
            <p:ph type="title"/>
          </p:nvPr>
        </p:nvSpPr>
        <p:spPr>
          <a:xfrm>
            <a:off x="413136" y="1088539"/>
            <a:ext cx="5947500" cy="8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4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12-Month Startup Targets</a:t>
            </a:r>
            <a:endParaRPr sz="34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783326" y="2075362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b="0" i="0" lang="en" sz="6000" u="none" cap="none" strike="noStrike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+5</a:t>
            </a:r>
            <a:endParaRPr b="0" i="0" sz="6000" u="none" cap="none" strike="noStrike">
              <a:solidFill>
                <a:srgbClr val="90F0EA"/>
              </a:solidFill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310611" y="2934066"/>
            <a:ext cx="219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99"/>
              <a:buFont typeface="Instrument Sans"/>
              <a:buNone/>
            </a:pPr>
            <a:r>
              <a:rPr i="0" lang="en" sz="1444" u="none" cap="none" strike="noStrike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New Companies</a:t>
            </a:r>
            <a:endParaRPr i="0" sz="1444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rPr lang="en" sz="1144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Founded or spun-off</a:t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2535899" y="1810678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16161F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2949180" y="2075362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lang="en" sz="5724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10+</a:t>
            </a:r>
            <a:endParaRPr b="0" i="0" sz="5724" u="none" cap="none" strike="noStrike">
              <a:solidFill>
                <a:srgbClr val="90F0EA"/>
              </a:solidFill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2432461" y="2934069"/>
            <a:ext cx="219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Founders</a:t>
            </a:r>
            <a:endParaRPr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active mentoring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99"/>
              <a:buFont typeface="Instrument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4662604" y="1810678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16161F"/>
          </a:solidFill>
          <a:ln>
            <a:noFill/>
          </a:ln>
          <a:effectLst>
            <a:outerShdw blurRad="1104150" rotWithShape="0" algn="bl" dir="5400000" dist="18175">
              <a:srgbClr val="000000">
                <a:alpha val="1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1" name="Google Shape;621;p48"/>
          <p:cNvSpPr/>
          <p:nvPr/>
        </p:nvSpPr>
        <p:spPr>
          <a:xfrm>
            <a:off x="5071936" y="2075362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850"/>
              <a:buFont typeface="Instrument Sans"/>
              <a:buNone/>
            </a:pPr>
            <a:r>
              <a:rPr lang="en" sz="6000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5-8</a:t>
            </a:r>
            <a:endParaRPr b="0" i="0" sz="6000" u="none" cap="none" strike="noStrike">
              <a:solidFill>
                <a:srgbClr val="90F0EA"/>
              </a:solidFill>
            </a:endParaRPr>
          </a:p>
        </p:txBody>
      </p:sp>
      <p:sp>
        <p:nvSpPr>
          <p:cNvPr id="622" name="Google Shape;622;p48"/>
          <p:cNvSpPr/>
          <p:nvPr/>
        </p:nvSpPr>
        <p:spPr>
          <a:xfrm>
            <a:off x="4559157" y="2934055"/>
            <a:ext cx="2234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PoCs</a:t>
            </a:r>
            <a:endParaRPr i="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rPr lang="en" sz="1244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Founded or spun-off</a:t>
            </a:r>
            <a:endParaRPr sz="1244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3" name="Google Shape;623;p48"/>
          <p:cNvSpPr/>
          <p:nvPr/>
        </p:nvSpPr>
        <p:spPr>
          <a:xfrm>
            <a:off x="6786275" y="1810678"/>
            <a:ext cx="2106600" cy="1925400"/>
          </a:xfrm>
          <a:prstGeom prst="roundRect">
            <a:avLst>
              <a:gd fmla="val 8094" name="adj"/>
            </a:avLst>
          </a:prstGeom>
          <a:solidFill>
            <a:srgbClr val="16161F"/>
          </a:solidFill>
          <a:ln>
            <a:noFill/>
          </a:ln>
          <a:effectLst>
            <a:outerShdw blurRad="1104150" rotWithShape="0" algn="bl" dir="5400000" dist="18175">
              <a:srgbClr val="000000">
                <a:alpha val="36000"/>
              </a:srgbClr>
            </a:outerShdw>
          </a:effectLst>
        </p:spPr>
        <p:txBody>
          <a:bodyPr anchorCtr="0" anchor="ctr" bIns="87225" lIns="87225" spcFirstLastPara="1" rIns="87225" wrap="square" tIns="8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4" name="Google Shape;624;p48"/>
          <p:cNvSpPr/>
          <p:nvPr/>
        </p:nvSpPr>
        <p:spPr>
          <a:xfrm>
            <a:off x="7197132" y="2075362"/>
            <a:ext cx="1284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581"/>
              <a:buFont typeface="Instrument Sans"/>
              <a:buNone/>
            </a:pPr>
            <a:r>
              <a:rPr lang="en" sz="5724">
                <a:solidFill>
                  <a:srgbClr val="90F0E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20+</a:t>
            </a:r>
            <a:endParaRPr b="0" i="0" sz="5724" u="none" cap="none" strike="noStrike">
              <a:solidFill>
                <a:srgbClr val="90F0EA"/>
              </a:solidFill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6682828" y="2934055"/>
            <a:ext cx="2234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Connections</a:t>
            </a:r>
            <a:endParaRPr i="0" u="none" cap="none" strike="noStrike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Founder↔Industry/VC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70"/>
              <a:buFont typeface="Open Sans"/>
              <a:buNone/>
            </a:pPr>
            <a:r>
              <a:t/>
            </a:r>
            <a:endParaRPr sz="1144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449150" y="419157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VERTICAL 1 KPIS</a:t>
            </a:r>
            <a:endParaRPr sz="800">
              <a:solidFill>
                <a:schemeClr val="accent2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627" name="Google Shape;627;p48"/>
          <p:cNvSpPr txBox="1"/>
          <p:nvPr/>
        </p:nvSpPr>
        <p:spPr>
          <a:xfrm>
            <a:off x="717425" y="4049150"/>
            <a:ext cx="6471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KPIs will be 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fine tuned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after we understand better the landscape.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type="title"/>
          </p:nvPr>
        </p:nvSpPr>
        <p:spPr>
          <a:xfrm>
            <a:off x="388416" y="1085762"/>
            <a:ext cx="3944100" cy="137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rPr lang="en" sz="34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Education &amp; Certification</a:t>
            </a:r>
            <a:endParaRPr sz="34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None/>
            </a:pPr>
            <a:r>
              <a:t/>
            </a:r>
            <a:endParaRPr sz="3600">
              <a:solidFill>
                <a:srgbClr val="FEFEF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3" name="Google Shape;633;p49"/>
          <p:cNvSpPr txBox="1"/>
          <p:nvPr>
            <p:ph idx="4294967295" type="body"/>
          </p:nvPr>
        </p:nvSpPr>
        <p:spPr>
          <a:xfrm>
            <a:off x="3692053" y="1095005"/>
            <a:ext cx="40848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Goal</a:t>
            </a:r>
            <a:endParaRPr sz="16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"/>
                <a:ea typeface="Instrument Sans"/>
                <a:cs typeface="Instrument Sans"/>
                <a:sym typeface="Instrument Sans"/>
              </a:rPr>
              <a:t>Create a shared quantum language across the market—training developers, executives, boards, and new employees.</a:t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4" name="Google Shape;634;p49"/>
          <p:cNvSpPr/>
          <p:nvPr/>
        </p:nvSpPr>
        <p:spPr>
          <a:xfrm>
            <a:off x="425888" y="2956338"/>
            <a:ext cx="8205600" cy="37500"/>
          </a:xfrm>
          <a:prstGeom prst="rect">
            <a:avLst/>
          </a:prstGeom>
          <a:gradFill>
            <a:gsLst>
              <a:gs pos="0">
                <a:srgbClr val="4A86E8"/>
              </a:gs>
              <a:gs pos="71000">
                <a:srgbClr val="90F0EA"/>
              </a:gs>
              <a:gs pos="100000">
                <a:srgbClr val="90F0EA"/>
              </a:gs>
            </a:gsLst>
            <a:lin ang="18900732" scaled="0"/>
          </a:gradFill>
          <a:ln>
            <a:noFill/>
          </a:ln>
          <a:effectLst>
            <a:outerShdw blurRad="6715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35" name="Google Shape;635;p49" title="wired-outline-134-target-hover-enlarg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84" y="1179987"/>
            <a:ext cx="279900" cy="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4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4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9" name="Google Shape;639;p4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p4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Quarter Month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" name="Google Shape;641;p4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2526363" y="2838975"/>
            <a:ext cx="288900" cy="288900"/>
          </a:xfrm>
          <a:prstGeom prst="ellipse">
            <a:avLst/>
          </a:prstGeom>
          <a:solidFill>
            <a:srgbClr val="1616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4671215" y="2838975"/>
            <a:ext cx="288900" cy="288900"/>
          </a:xfrm>
          <a:prstGeom prst="ellipse">
            <a:avLst/>
          </a:prstGeom>
          <a:solidFill>
            <a:srgbClr val="1616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6710964" y="2838975"/>
            <a:ext cx="288900" cy="288900"/>
          </a:xfrm>
          <a:prstGeom prst="ellipse">
            <a:avLst/>
          </a:prstGeom>
          <a:solidFill>
            <a:srgbClr val="1616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425888" y="2838975"/>
            <a:ext cx="288900" cy="288900"/>
          </a:xfrm>
          <a:prstGeom prst="ellipse">
            <a:avLst/>
          </a:prstGeom>
          <a:solidFill>
            <a:srgbClr val="1616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6" name="Google Shape;646;p49"/>
          <p:cNvSpPr/>
          <p:nvPr/>
        </p:nvSpPr>
        <p:spPr>
          <a:xfrm rot="2700000">
            <a:off x="500037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7" name="Google Shape;647;p49"/>
          <p:cNvSpPr/>
          <p:nvPr/>
        </p:nvSpPr>
        <p:spPr>
          <a:xfrm rot="2700000">
            <a:off x="2603812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8" name="Google Shape;648;p49"/>
          <p:cNvSpPr/>
          <p:nvPr/>
        </p:nvSpPr>
        <p:spPr>
          <a:xfrm rot="2700000">
            <a:off x="4740276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9" name="Google Shape;649;p49"/>
          <p:cNvSpPr/>
          <p:nvPr/>
        </p:nvSpPr>
        <p:spPr>
          <a:xfrm rot="2700000">
            <a:off x="6784883" y="2932180"/>
            <a:ext cx="102171" cy="98987"/>
          </a:xfrm>
          <a:custGeom>
            <a:rect b="b" l="l" r="r" t="t"/>
            <a:pathLst>
              <a:path extrusionOk="0" h="8146" w="8408">
                <a:moveTo>
                  <a:pt x="0" y="0"/>
                </a:moveTo>
                <a:lnTo>
                  <a:pt x="8408" y="0"/>
                </a:lnTo>
                <a:lnTo>
                  <a:pt x="8408" y="814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Google Shape;650;p49"/>
          <p:cNvSpPr/>
          <p:nvPr/>
        </p:nvSpPr>
        <p:spPr>
          <a:xfrm>
            <a:off x="425888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Developers</a:t>
            </a:r>
            <a:endParaRPr sz="1200">
              <a:solidFill>
                <a:srgbClr val="F3F3F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F3F3F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Practical quantum literacy</a:t>
            </a:r>
            <a:endParaRPr sz="1200">
              <a:solidFill>
                <a:srgbClr val="F3F3F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1" name="Google Shape;651;p49"/>
          <p:cNvSpPr/>
          <p:nvPr/>
        </p:nvSpPr>
        <p:spPr>
          <a:xfrm>
            <a:off x="2559208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Business</a:t>
            </a:r>
            <a:endParaRPr sz="1200">
              <a:solidFill>
                <a:srgbClr val="F3F3F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F3F3F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Sales &amp; BizDev readiness</a:t>
            </a:r>
            <a:endParaRPr sz="1200">
              <a:solidFill>
                <a:srgbClr val="F3F3F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2" name="Google Shape;652;p49"/>
          <p:cNvSpPr/>
          <p:nvPr/>
        </p:nvSpPr>
        <p:spPr>
          <a:xfrm>
            <a:off x="4712222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Executives</a:t>
            </a:r>
            <a:endParaRPr sz="1200">
              <a:solidFill>
                <a:srgbClr val="F3F3F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Strategic decision-making</a:t>
            </a:r>
            <a:endParaRPr sz="1200">
              <a:solidFill>
                <a:srgbClr val="F3F3F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3" name="Google Shape;653;p49"/>
          <p:cNvSpPr/>
          <p:nvPr/>
        </p:nvSpPr>
        <p:spPr>
          <a:xfrm>
            <a:off x="6783213" y="3329141"/>
            <a:ext cx="1485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" sz="1200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Schools</a:t>
            </a:r>
            <a:r>
              <a:rPr lang="en">
                <a:solidFill>
                  <a:srgbClr val="F3F3F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>
              <a:solidFill>
                <a:srgbClr val="F3F3F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Funneling the future workforce</a:t>
            </a:r>
            <a:endParaRPr sz="1200">
              <a:solidFill>
                <a:srgbClr val="F3F3F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437760" y="457175"/>
            <a:ext cx="966300" cy="236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55" name="Google Shape;655;p49"/>
          <p:cNvSpPr txBox="1"/>
          <p:nvPr>
            <p:ph idx="4" type="subTitle"/>
          </p:nvPr>
        </p:nvSpPr>
        <p:spPr>
          <a:xfrm>
            <a:off x="599890" y="510988"/>
            <a:ext cx="696600" cy="169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VERTICAL 2</a:t>
            </a:r>
            <a:endParaRPr sz="8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6" name="Google Shape;6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25" y="-2383325"/>
            <a:ext cx="4442450" cy="4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